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6.jpg" ContentType="image/jpg"/>
  <Override PartName="/ppt/notesSlides/notesSlide6.xml" ContentType="application/vnd.openxmlformats-officedocument.presentationml.notesSlide+xml"/>
  <Override PartName="/ppt/media/image8.jpg" ContentType="image/jpg"/>
  <Override PartName="/ppt/media/image9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86" r:id="rId3"/>
    <p:sldId id="262" r:id="rId4"/>
    <p:sldId id="258" r:id="rId5"/>
    <p:sldId id="257" r:id="rId6"/>
    <p:sldId id="259" r:id="rId7"/>
    <p:sldId id="282" r:id="rId8"/>
    <p:sldId id="265" r:id="rId9"/>
    <p:sldId id="283" r:id="rId10"/>
    <p:sldId id="284" r:id="rId11"/>
    <p:sldId id="266" r:id="rId12"/>
    <p:sldId id="285" r:id="rId13"/>
    <p:sldId id="260" r:id="rId14"/>
    <p:sldId id="295" r:id="rId15"/>
    <p:sldId id="296" r:id="rId16"/>
    <p:sldId id="297" r:id="rId17"/>
    <p:sldId id="287" r:id="rId18"/>
    <p:sldId id="280" r:id="rId19"/>
    <p:sldId id="288" r:id="rId20"/>
    <p:sldId id="273" r:id="rId21"/>
    <p:sldId id="289" r:id="rId22"/>
    <p:sldId id="263" r:id="rId23"/>
    <p:sldId id="290" r:id="rId24"/>
    <p:sldId id="291" r:id="rId25"/>
    <p:sldId id="269" r:id="rId26"/>
    <p:sldId id="261" r:id="rId27"/>
    <p:sldId id="271" r:id="rId28"/>
    <p:sldId id="264" r:id="rId29"/>
    <p:sldId id="267" r:id="rId30"/>
    <p:sldId id="270" r:id="rId31"/>
    <p:sldId id="275" r:id="rId32"/>
    <p:sldId id="281" r:id="rId33"/>
    <p:sldId id="292" r:id="rId34"/>
    <p:sldId id="293" r:id="rId35"/>
    <p:sldId id="294" r:id="rId3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CCFF33"/>
    <a:srgbClr val="536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5" d="100"/>
          <a:sy n="105" d="100"/>
        </p:scale>
        <p:origin x="82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99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445AC-403F-9C43-5D5C-B5EC6E14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DB5BE-DE97-9FF2-89F3-AC3AB7586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40BF0-ED43-B480-BE8E-8A5398D81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DD212-E170-4942-1A21-F402E6497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3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88377-289F-5F6B-D4D6-6B3D320D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EA2DB-D185-0B4E-448B-02D6439A6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122CAE-E5CF-AE59-27A8-CAFF88AF3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E1F8F-A164-F01E-27A4-D87D6777B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8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86E6A-0EDB-5002-0A86-44CAE48C2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FDF069-AD65-97AC-A1AC-BBC269D3C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E4C3C-3674-370F-35EF-E3668295A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50DF0-8290-A5C7-800F-39EB89D02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82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89DB3-3260-9D83-5037-4120869FC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06E68-B834-3896-47D6-8D874ED11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FA549-DDA8-028B-078A-0DA1DAFB2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D96E6-9ABC-2941-A64E-A1CC7D8000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48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DD5FD-2F56-994E-FEF7-0F79625AF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920D6-C977-DA92-9228-42DE2774F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14ABC5-1EAD-01C9-11C3-887278EA5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9CDCB-8E63-E732-417E-559916B94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22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546A9-5389-46B9-7BBE-2C3197B3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02AFC-EA3F-52A1-4EA4-F6D2CE7C4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74091-7A70-BCF3-CFDB-15EF439F8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83258-FD18-5DFF-5BC8-8D6E9DA534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4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1375B-A451-5090-3FA5-2A5AABB5C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865E3-BD35-5087-8BAA-F3C88C782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64712-A373-9045-7144-F01F89D17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AB849-3429-7421-7032-79F0324CE7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10E25-64B2-3754-BEC7-3F9EEA2E5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82601-1E75-7C66-8688-674DE9101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06E27-AD65-157E-36A0-2E114F5A9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535B-FAEF-A4C3-E2FF-945178488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7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17323-CF01-2E6E-38BE-72C0580A7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63B5C2-1BCB-FC3E-88F1-58DFE61F9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F592D0-A476-8932-22D7-5CD6A88CC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95958-65C3-3DB9-4A52-3D91C10729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1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55C8-03EB-E56F-A14D-1435781F6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C929A-E5AA-8F41-CA18-2DB4EA590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E4C31-A0D7-B749-3CE7-ADED49C2C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5D373-7537-2891-29C0-A41AADA37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6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32755-7F5A-E229-046A-6AF6F521A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53906-5FE9-7359-AF8E-0F1E3E656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EE6D2B-F41E-1C16-0E05-EB182F581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22D4D-5E47-4E4D-0FD5-9F6E70085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73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D0410-8A38-6B09-3206-E475D0251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39476-C8C2-88EE-1FFC-D5FD805F5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ABACF-15BC-7E17-0A85-96604281E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D7F85-D108-4A68-3598-56146B416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23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FA002-CA66-C3BC-A420-C374E1326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3EF90-CA14-48E6-CB65-91D26569B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3E501-2048-6573-AD77-6DDDF8492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AAFE1-2D10-CABA-CAAA-5F214A423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29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E7D03-90F2-C7E2-589E-23B783979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1A15E1-01B2-6C9F-B949-42BFE826D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9B0A2C-3365-D88D-F53C-CC826EF9A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A24F-F1EC-D2D5-A4AE-28C1EDD4F3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9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82C01-BB11-FEE3-0D7C-496A1FD86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9B372-CF5C-B59E-E8D5-B5DB1BE0D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4591C2-2F42-87E2-CA5A-85CDFB4E6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FA05C-362A-4420-44CE-A2D3125DC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FB43F-3382-590F-AB44-0470454AC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637664-2F05-6B2A-20FC-362749C8A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8DE57-A424-DEE9-6CBC-726C0C02E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5F96B-D722-61E2-E723-245B38F45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6230924" y="1089942"/>
            <a:ext cx="2181555" cy="2451544"/>
          </a:xfrm>
          <a:custGeom>
            <a:avLst/>
            <a:gdLst/>
            <a:ahLst/>
            <a:cxnLst/>
            <a:rect l="l" t="t" r="r" b="b"/>
            <a:pathLst>
              <a:path w="2542032" h="2542032">
                <a:moveTo>
                  <a:pt x="1271016" y="0"/>
                </a:moveTo>
                <a:cubicBezTo>
                  <a:pt x="1972509" y="0"/>
                  <a:pt x="2542032" y="569523"/>
                  <a:pt x="2542032" y="1271016"/>
                </a:cubicBezTo>
                <a:cubicBezTo>
                  <a:pt x="2542032" y="1972509"/>
                  <a:pt x="1972509" y="2542032"/>
                  <a:pt x="1271016" y="2542032"/>
                </a:cubicBezTo>
                <a:cubicBezTo>
                  <a:pt x="569523" y="2542032"/>
                  <a:pt x="0" y="1972509"/>
                  <a:pt x="0" y="1271016"/>
                </a:cubicBezTo>
                <a:cubicBezTo>
                  <a:pt x="0" y="569523"/>
                  <a:pt x="569523" y="0"/>
                  <a:pt x="1271016" y="0"/>
                </a:cubicBezTo>
                <a:close/>
              </a:path>
            </a:pathLst>
          </a:custGeom>
          <a:solidFill>
            <a:srgbClr val="9FFF24"/>
          </a:solidFill>
          <a:ln/>
          <a:effectLst>
            <a:outerShdw blurRad="19050" dist="38100" dir="2700000" algn="bl" rotWithShape="0">
              <a:srgbClr val="588F12">
                <a:alpha val="100000"/>
              </a:srgbClr>
            </a:outerShdw>
          </a:effectLst>
        </p:spPr>
        <p:txBody>
          <a:bodyPr/>
          <a:lstStyle/>
          <a:p>
            <a:endParaRPr lang="el-GR" dirty="0"/>
          </a:p>
        </p:txBody>
      </p:sp>
      <p:sp>
        <p:nvSpPr>
          <p:cNvPr id="2" name="Shape 0"/>
          <p:cNvSpPr/>
          <p:nvPr/>
        </p:nvSpPr>
        <p:spPr>
          <a:xfrm rot="-5400000" flipH="1">
            <a:off x="5095951" y="1097280"/>
            <a:ext cx="5146243" cy="2949854"/>
          </a:xfrm>
          <a:custGeom>
            <a:avLst/>
            <a:gdLst/>
            <a:ahLst/>
            <a:cxnLst/>
            <a:rect l="l" t="t" r="r" b="b"/>
            <a:pathLst>
              <a:path w="5146243" h="2949854">
                <a:moveTo>
                  <a:pt x="5146243" y="0"/>
                </a:moveTo>
                <a:lnTo>
                  <a:pt x="5146243" y="2949854"/>
                </a:lnTo>
                <a:lnTo>
                  <a:pt x="0" y="2949854"/>
                </a:lnTo>
                <a:lnTo>
                  <a:pt x="0" y="1474927"/>
                </a:lnTo>
                <a:lnTo>
                  <a:pt x="5146243" y="0"/>
                </a:lnTo>
                <a:close/>
              </a:path>
            </a:pathLst>
          </a:custGeom>
          <a:solidFill>
            <a:srgbClr val="9FFF24"/>
          </a:solidFill>
          <a:ln/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6063288" y="-1090"/>
            <a:ext cx="1924242" cy="5144590"/>
          </a:xfrm>
          <a:custGeom>
            <a:avLst/>
            <a:gdLst/>
            <a:ahLst/>
            <a:cxnLst/>
            <a:rect l="l" t="t" r="r" b="b"/>
            <a:pathLst>
              <a:path w="1924242" h="5144590">
                <a:moveTo>
                  <a:pt x="1529773" y="0"/>
                </a:moveTo>
                <a:lnTo>
                  <a:pt x="1924242" y="0"/>
                </a:lnTo>
                <a:lnTo>
                  <a:pt x="394470" y="5144590"/>
                </a:lnTo>
                <a:lnTo>
                  <a:pt x="0" y="514459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" name="Shape 2"/>
          <p:cNvSpPr/>
          <p:nvPr/>
        </p:nvSpPr>
        <p:spPr>
          <a:xfrm>
            <a:off x="730069" y="464160"/>
            <a:ext cx="0" cy="2107045"/>
          </a:xfrm>
          <a:custGeom>
            <a:avLst/>
            <a:gdLst/>
            <a:ahLst/>
            <a:cxnLst/>
            <a:rect l="l" t="t" r="r" b="b"/>
            <a:pathLst>
              <a:path h="2107045">
                <a:moveTo>
                  <a:pt x="0" y="0"/>
                </a:moveTo>
                <a:lnTo>
                  <a:pt x="0" y="2107045"/>
                </a:lnTo>
              </a:path>
            </a:pathLst>
          </a:custGeom>
          <a:noFill/>
          <a:ln w="38100">
            <a:solidFill>
              <a:srgbClr val="9FFF24"/>
            </a:solidFill>
            <a:prstDash val="solid"/>
            <a:headEnd type="none"/>
            <a:tailEnd type="none"/>
          </a:ln>
        </p:spPr>
      </p:sp>
      <p:sp>
        <p:nvSpPr>
          <p:cNvPr id="7" name="Text 4"/>
          <p:cNvSpPr/>
          <p:nvPr/>
        </p:nvSpPr>
        <p:spPr>
          <a:xfrm>
            <a:off x="759766" y="459969"/>
            <a:ext cx="5471158" cy="452611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96000"/>
              </a:lnSpc>
              <a:spcBef>
                <a:spcPts val="375"/>
              </a:spcBef>
            </a:pPr>
            <a:endParaRPr lang="el-GR" sz="3000" b="1" dirty="0">
              <a:solidFill>
                <a:srgbClr val="9FFF24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96000"/>
              </a:lnSpc>
              <a:spcBef>
                <a:spcPts val="375"/>
              </a:spcBef>
            </a:pPr>
            <a:r>
              <a:rPr lang="el-GR" sz="30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</a:t>
            </a:r>
            <a:r>
              <a:rPr lang="en-US" sz="3000" b="1" dirty="0" err="1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Εργομετρική</a:t>
            </a:r>
            <a:r>
              <a:rPr lang="en-US" sz="30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000" b="1" dirty="0" err="1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Αξιολόγηση</a:t>
            </a:r>
            <a:r>
              <a:rPr lang="en-US" sz="30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000" b="1" dirty="0" err="1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στ</a:t>
            </a:r>
            <a:r>
              <a:rPr lang="el-GR" sz="30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ην</a:t>
            </a:r>
            <a:r>
              <a:rPr lang="en-US" sz="30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Αναπτυξιακή Ηλικία</a:t>
            </a:r>
            <a:endParaRPr lang="el-GR" sz="3000" b="1" dirty="0">
              <a:solidFill>
                <a:srgbClr val="9FFF24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96000"/>
              </a:lnSpc>
              <a:spcBef>
                <a:spcPts val="375"/>
              </a:spcBef>
            </a:pPr>
            <a:endParaRPr lang="en-US" sz="1600" b="1" dirty="0">
              <a:solidFill>
                <a:srgbClr val="9FFF24"/>
              </a:solidFill>
              <a:latin typeface="Arial" pitchFamily="34" charset="0"/>
              <a:cs typeface="Arial" pitchFamily="34" charset="-120"/>
            </a:endParaRPr>
          </a:p>
          <a:p>
            <a:pPr>
              <a:lnSpc>
                <a:spcPct val="96000"/>
              </a:lnSpc>
              <a:spcBef>
                <a:spcPts val="375"/>
              </a:spcBef>
            </a:pPr>
            <a:endParaRPr lang="en-US" sz="1600" b="1" dirty="0">
              <a:solidFill>
                <a:srgbClr val="9FFF24"/>
              </a:solidFill>
              <a:latin typeface="Arial" pitchFamily="34" charset="0"/>
              <a:cs typeface="Arial" pitchFamily="34" charset="-120"/>
            </a:endParaRPr>
          </a:p>
          <a:p>
            <a:pPr>
              <a:lnSpc>
                <a:spcPct val="96000"/>
              </a:lnSpc>
              <a:spcBef>
                <a:spcPts val="375"/>
              </a:spcBef>
            </a:pPr>
            <a:endParaRPr lang="en-US" sz="1600" b="1" dirty="0">
              <a:solidFill>
                <a:srgbClr val="9FFF24"/>
              </a:solidFill>
              <a:latin typeface="Arial" pitchFamily="34" charset="0"/>
              <a:cs typeface="Arial" pitchFamily="34" charset="-120"/>
            </a:endParaRPr>
          </a:p>
          <a:p>
            <a:pPr>
              <a:lnSpc>
                <a:spcPct val="96000"/>
              </a:lnSpc>
              <a:spcBef>
                <a:spcPts val="375"/>
              </a:spcBef>
            </a:pPr>
            <a:endParaRPr lang="el-GR" sz="1600" b="1" dirty="0">
              <a:solidFill>
                <a:srgbClr val="9FFF24"/>
              </a:solidFill>
              <a:latin typeface="Arial" pitchFamily="34" charset="0"/>
              <a:cs typeface="Arial" pitchFamily="34" charset="-120"/>
            </a:endParaRPr>
          </a:p>
          <a:p>
            <a:pPr>
              <a:lnSpc>
                <a:spcPct val="96000"/>
              </a:lnSpc>
              <a:spcBef>
                <a:spcPts val="375"/>
              </a:spcBef>
            </a:pPr>
            <a:endParaRPr lang="el-GR" sz="1600" b="1" dirty="0">
              <a:solidFill>
                <a:srgbClr val="9FFF24"/>
              </a:solidFill>
              <a:latin typeface="Arial" pitchFamily="34" charset="0"/>
              <a:cs typeface="Arial" pitchFamily="34" charset="-120"/>
            </a:endParaRPr>
          </a:p>
          <a:p>
            <a:pPr>
              <a:lnSpc>
                <a:spcPct val="96000"/>
              </a:lnSpc>
              <a:spcBef>
                <a:spcPts val="375"/>
              </a:spcBef>
            </a:pPr>
            <a:endParaRPr lang="en-US" sz="1600" b="1" dirty="0">
              <a:solidFill>
                <a:srgbClr val="9FFF24"/>
              </a:solidFill>
              <a:latin typeface="Arial" pitchFamily="34" charset="0"/>
              <a:cs typeface="Arial" pitchFamily="34" charset="-120"/>
            </a:endParaRPr>
          </a:p>
          <a:p>
            <a:pPr algn="l" rtl="0">
              <a:buNone/>
            </a:pPr>
            <a:r>
              <a:rPr lang="en-US" sz="12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Sarris G. Nikolaos </a:t>
            </a:r>
          </a:p>
          <a:p>
            <a:pPr algn="l" rtl="0">
              <a:buNone/>
            </a:pPr>
            <a:r>
              <a:rPr lang="en-US" sz="12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BSc Physical Education &amp; Sports Science, </a:t>
            </a:r>
          </a:p>
          <a:p>
            <a:pPr algn="l" rtl="0">
              <a:buNone/>
            </a:pPr>
            <a:r>
              <a:rPr lang="en-US" sz="12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MSc Maximizing Athletic Performance, </a:t>
            </a:r>
          </a:p>
          <a:p>
            <a:pPr algn="l"/>
            <a:r>
              <a:rPr lang="en-US" sz="12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MSc(c) Clinical </a:t>
            </a:r>
            <a:r>
              <a:rPr lang="en-US" sz="1200" b="1" dirty="0" err="1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Ergospirometry,Exercise</a:t>
            </a:r>
            <a:r>
              <a:rPr lang="en-US" sz="12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 &amp; Rehabilitation, </a:t>
            </a:r>
          </a:p>
          <a:p>
            <a:pPr algn="l"/>
            <a:r>
              <a:rPr lang="en-US" sz="1200" b="1" dirty="0" err="1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Uefa</a:t>
            </a:r>
            <a:r>
              <a:rPr lang="en-US" sz="12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 A Coache, Athletes Performance Owner</a:t>
            </a:r>
            <a:r>
              <a:rPr lang="en-US" sz="14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.</a:t>
            </a:r>
          </a:p>
          <a:p>
            <a:pPr>
              <a:lnSpc>
                <a:spcPct val="96000"/>
              </a:lnSpc>
              <a:spcBef>
                <a:spcPts val="375"/>
              </a:spcBef>
            </a:pP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0" y="4690666"/>
            <a:ext cx="868680" cy="448475"/>
          </a:xfrm>
          <a:custGeom>
            <a:avLst/>
            <a:gdLst/>
            <a:ahLst/>
            <a:cxnLst/>
            <a:rect l="l" t="t" r="r" b="b"/>
            <a:pathLst>
              <a:path w="868680" h="448475">
                <a:moveTo>
                  <a:pt x="0" y="0"/>
                </a:moveTo>
                <a:lnTo>
                  <a:pt x="868680" y="0"/>
                </a:lnTo>
                <a:lnTo>
                  <a:pt x="868680" y="448475"/>
                </a:lnTo>
                <a:lnTo>
                  <a:pt x="0" y="448475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9" name="Shape 6"/>
          <p:cNvSpPr/>
          <p:nvPr/>
        </p:nvSpPr>
        <p:spPr>
          <a:xfrm>
            <a:off x="0" y="4686300"/>
            <a:ext cx="1554480" cy="457200"/>
          </a:xfrm>
          <a:custGeom>
            <a:avLst/>
            <a:gdLst/>
            <a:ahLst/>
            <a:cxnLst/>
            <a:rect l="l" t="t" r="r" b="b"/>
            <a:pathLst>
              <a:path w="1554480" h="457200">
                <a:moveTo>
                  <a:pt x="359756" y="0"/>
                </a:moveTo>
                <a:lnTo>
                  <a:pt x="1554480" y="0"/>
                </a:lnTo>
                <a:lnTo>
                  <a:pt x="1194724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9FFF24"/>
          </a:solidFill>
          <a:ln/>
        </p:spPr>
      </p:sp>
      <p:pic>
        <p:nvPicPr>
          <p:cNvPr id="16" name="Image 0">
            <a:extLst>
              <a:ext uri="{FF2B5EF4-FFF2-40B4-BE49-F238E27FC236}">
                <a16:creationId xmlns:a16="http://schemas.microsoft.com/office/drawing/2014/main" id="{8FD03E2B-237C-BA8D-3DD7-E3987F2D12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4145" y="1035554"/>
            <a:ext cx="2560320" cy="2560320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2F9CF-123C-982B-FC37-E73C30683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078EAA85-9E49-15FA-21F2-3BC65B636F99}"/>
              </a:ext>
            </a:extLst>
          </p:cNvPr>
          <p:cNvSpPr/>
          <p:nvPr/>
        </p:nvSpPr>
        <p:spPr>
          <a:xfrm>
            <a:off x="5713171" y="0"/>
            <a:ext cx="182880" cy="5143500"/>
          </a:xfrm>
          <a:custGeom>
            <a:avLst/>
            <a:gdLst/>
            <a:ahLst/>
            <a:cxnLst/>
            <a:rect l="l" t="t" r="r" b="b"/>
            <a:pathLst>
              <a:path w="182880" h="5143500">
                <a:moveTo>
                  <a:pt x="0" y="0"/>
                </a:moveTo>
                <a:lnTo>
                  <a:pt x="182880" y="0"/>
                </a:lnTo>
                <a:lnTo>
                  <a:pt x="18288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B659E131-F431-F9A1-83D5-E2C42C78AD02}"/>
              </a:ext>
            </a:extLst>
          </p:cNvPr>
          <p:cNvSpPr/>
          <p:nvPr/>
        </p:nvSpPr>
        <p:spPr>
          <a:xfrm>
            <a:off x="0" y="1188720"/>
            <a:ext cx="182880" cy="3954780"/>
          </a:xfrm>
          <a:custGeom>
            <a:avLst/>
            <a:gdLst/>
            <a:ahLst/>
            <a:cxnLst/>
            <a:rect l="l" t="t" r="r" b="b"/>
            <a:pathLst>
              <a:path w="182880" h="3954780">
                <a:moveTo>
                  <a:pt x="0" y="0"/>
                </a:moveTo>
                <a:lnTo>
                  <a:pt x="182880" y="0"/>
                </a:lnTo>
                <a:lnTo>
                  <a:pt x="182880" y="3954780"/>
                </a:lnTo>
                <a:lnTo>
                  <a:pt x="0" y="39547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918A0B98-EC9B-A5D4-8132-636428AED054}"/>
              </a:ext>
            </a:extLst>
          </p:cNvPr>
          <p:cNvSpPr/>
          <p:nvPr/>
        </p:nvSpPr>
        <p:spPr>
          <a:xfrm>
            <a:off x="457200" y="274320"/>
            <a:ext cx="4817094" cy="4927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400" dirty="0">
                <a:solidFill>
                  <a:schemeClr val="bg1"/>
                </a:solidFill>
              </a:rPr>
              <a:t>📌 Γιατί είναι σημαντικές;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31EA5CFA-6BFD-4148-8B09-1A20D6162D8E}"/>
              </a:ext>
            </a:extLst>
          </p:cNvPr>
          <p:cNvSpPr/>
          <p:nvPr/>
        </p:nvSpPr>
        <p:spPr>
          <a:xfrm>
            <a:off x="713197" y="1121353"/>
            <a:ext cx="4572000" cy="4147289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el-GR" sz="14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Βελτίωση Απόδοση</a:t>
            </a:r>
          </a:p>
          <a:p>
            <a:r>
              <a:rPr lang="el-GR" sz="1400" dirty="0">
                <a:solidFill>
                  <a:schemeClr val="bg1"/>
                </a:solidFill>
              </a:rPr>
              <a:t>Επιτυγχάνεται καλύτερος συγχρονισμός κινήσεων</a:t>
            </a:r>
          </a:p>
          <a:p>
            <a:r>
              <a:rPr lang="el-GR" sz="1400" dirty="0">
                <a:solidFill>
                  <a:schemeClr val="bg1"/>
                </a:solidFill>
              </a:rPr>
              <a:t>Οι αθλητές με καλή ευλυγισία και ευκινησία εκτελούν τεχνικές με μεγαλύτερη ακρίβεια, οικονομία και ταχύτητα.</a:t>
            </a:r>
            <a:endParaRPr lang="el-GR" sz="14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endParaRPr lang="el-GR" sz="14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endParaRPr lang="el-GR" sz="14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endParaRPr lang="el-GR" sz="14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r>
              <a:rPr lang="el-GR" sz="14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Πρόληψη</a:t>
            </a:r>
          </a:p>
          <a:p>
            <a:r>
              <a:rPr lang="el-GR" sz="1400" dirty="0">
                <a:solidFill>
                  <a:schemeClr val="bg1"/>
                </a:solidFill>
              </a:rPr>
              <a:t>Η καλή ευλυγισία μειώνει την τάση των μυών για ρήξη ή θλάση.</a:t>
            </a:r>
          </a:p>
          <a:p>
            <a:endParaRPr lang="el-GR" sz="1400" dirty="0">
              <a:solidFill>
                <a:schemeClr val="bg1"/>
              </a:solidFill>
            </a:endParaRPr>
          </a:p>
          <a:p>
            <a:endParaRPr lang="el-GR" sz="14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endParaRPr lang="el-GR" sz="14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r>
              <a:rPr lang="el-GR" sz="14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Στάση Σώματος &amp; Λειτουργικότητα: </a:t>
            </a:r>
          </a:p>
          <a:p>
            <a:r>
              <a:rPr lang="el-GR" sz="14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Συμβάλλουν στην υγιή στάση του σώματος, στην ισορροπία και στη λειτουργική ανεξαρτησία </a:t>
            </a:r>
          </a:p>
          <a:p>
            <a:endParaRPr lang="el-GR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endParaRPr lang="el-GR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endParaRPr lang="en-US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8FD1BE2A-FD4E-650D-7335-5AC40F482B99}"/>
              </a:ext>
            </a:extLst>
          </p:cNvPr>
          <p:cNvSpPr/>
          <p:nvPr/>
        </p:nvSpPr>
        <p:spPr>
          <a:xfrm>
            <a:off x="519414" y="1198716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89962728-E45B-43EA-EC12-5EF4B38C916B}"/>
              </a:ext>
            </a:extLst>
          </p:cNvPr>
          <p:cNvSpPr/>
          <p:nvPr/>
        </p:nvSpPr>
        <p:spPr>
          <a:xfrm>
            <a:off x="519414" y="2737986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5DB12F35-3C0B-0235-11D1-8842226EF46D}"/>
              </a:ext>
            </a:extLst>
          </p:cNvPr>
          <p:cNvSpPr/>
          <p:nvPr/>
        </p:nvSpPr>
        <p:spPr>
          <a:xfrm>
            <a:off x="519414" y="4028864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pic>
        <p:nvPicPr>
          <p:cNvPr id="5124" name="Picture 4" descr="Soccer Stretching Exercises | VIKING BARCA">
            <a:extLst>
              <a:ext uri="{FF2B5EF4-FFF2-40B4-BE49-F238E27FC236}">
                <a16:creationId xmlns:a16="http://schemas.microsoft.com/office/drawing/2014/main" id="{E8AD82D2-58ED-9820-C2EF-53FC82B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51" y="0"/>
            <a:ext cx="3219328" cy="24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occer Workouts: Best Exercises for Soccer Players and Coaches – BlazePod">
            <a:extLst>
              <a:ext uri="{FF2B5EF4-FFF2-40B4-BE49-F238E27FC236}">
                <a16:creationId xmlns:a16="http://schemas.microsoft.com/office/drawing/2014/main" id="{3584DEE2-29C7-A1D0-D6D3-E98EBB95F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51" y="2402114"/>
            <a:ext cx="3217135" cy="25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>
            <a:off x="8797981" y="-783"/>
            <a:ext cx="346019" cy="2401455"/>
          </a:xfrm>
          <a:custGeom>
            <a:avLst/>
            <a:gdLst/>
            <a:ahLst/>
            <a:cxnLst/>
            <a:rect l="l" t="t" r="r" b="b"/>
            <a:pathLst>
              <a:path w="346019" h="2401455">
                <a:moveTo>
                  <a:pt x="0" y="0"/>
                </a:moveTo>
                <a:lnTo>
                  <a:pt x="302766" y="0"/>
                </a:lnTo>
                <a:quadBezTo>
                  <a:pt x="346019" y="0"/>
                  <a:pt x="346019" y="43252"/>
                </a:quadBezTo>
                <a:lnTo>
                  <a:pt x="346019" y="2401455"/>
                </a:lnTo>
                <a:lnTo>
                  <a:pt x="0" y="2401455"/>
                </a:lnTo>
                <a:lnTo>
                  <a:pt x="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4690666"/>
            <a:ext cx="868680" cy="448475"/>
          </a:xfrm>
          <a:custGeom>
            <a:avLst/>
            <a:gdLst/>
            <a:ahLst/>
            <a:cxnLst/>
            <a:rect l="l" t="t" r="r" b="b"/>
            <a:pathLst>
              <a:path w="868680" h="448475">
                <a:moveTo>
                  <a:pt x="0" y="0"/>
                </a:moveTo>
                <a:lnTo>
                  <a:pt x="868680" y="0"/>
                </a:lnTo>
                <a:lnTo>
                  <a:pt x="868680" y="448475"/>
                </a:lnTo>
                <a:lnTo>
                  <a:pt x="0" y="448475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4686300"/>
            <a:ext cx="1554480" cy="457200"/>
          </a:xfrm>
          <a:custGeom>
            <a:avLst/>
            <a:gdLst/>
            <a:ahLst/>
            <a:cxnLst/>
            <a:rect l="l" t="t" r="r" b="b"/>
            <a:pathLst>
              <a:path w="1554480" h="457200">
                <a:moveTo>
                  <a:pt x="359756" y="0"/>
                </a:moveTo>
                <a:lnTo>
                  <a:pt x="1554480" y="0"/>
                </a:lnTo>
                <a:lnTo>
                  <a:pt x="1194724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274320"/>
            <a:ext cx="82296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▰ </a:t>
            </a: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Αναγνώριση της ευκινησίας ως κρίσιμη παράμετρος για τους ποδοσφαιριστές</a:t>
            </a:r>
            <a:endParaRPr lang="en-US" sz="1500" dirty="0"/>
          </a:p>
        </p:txBody>
      </p:sp>
      <p:pic>
        <p:nvPicPr>
          <p:cNvPr id="6" name="Image 0" descr="https://osspub.smallppt.com/uploadFile/template/20240606182011A0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82" y="1336396"/>
            <a:ext cx="914400" cy="9144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33042" y="2250796"/>
            <a:ext cx="2468880" cy="5399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Σημ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ασία της Ευκινησίας στο Ποδόσφαιρο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32808" y="2808580"/>
            <a:ext cx="24688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ευκινησία καθορίζει την ικανότητα γρήγορων αλλαγών κατεύθυνσης, κρίσιμη για την επιτυχία στον αγώνα.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3337794" y="2250796"/>
            <a:ext cx="2468880" cy="367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Μέτρηση Ευκινησίας Τεστ και Εργαλεία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3337560" y="2808580"/>
            <a:ext cx="24688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Χρήση εργαλείων όπως το T-test και το 505 test για την αποτελεσματική αξιολόγηση της ευκινησίας.</a:t>
            </a:r>
            <a:endParaRPr lang="en-US" sz="1500" dirty="0"/>
          </a:p>
        </p:txBody>
      </p:sp>
      <p:pic>
        <p:nvPicPr>
          <p:cNvPr id="11" name="Image 1" descr="https://osspub.smallppt.com/uploadFile/template/20240606182022A0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336396"/>
            <a:ext cx="914400" cy="9144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042312" y="2250796"/>
            <a:ext cx="2468880" cy="367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Εκπαίδευση Ευκινησίας για Νέους Ποδοσφαιριστές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6042312" y="2808580"/>
            <a:ext cx="24688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Στρατηγικές προπόνησης που προάγουν την ευκινησία και τις γρήγορες αλλαγές κατεύθυνσης στους νέους αθλητές.</a:t>
            </a:r>
            <a:endParaRPr lang="en-US" sz="1500" dirty="0"/>
          </a:p>
        </p:txBody>
      </p:sp>
      <p:pic>
        <p:nvPicPr>
          <p:cNvPr id="14" name="Image 2" descr="https://osspub.smallppt.com/uploadFile/template/20240606182028A08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595" y="1336396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B61B48-1C40-797D-5891-3C4D2C6D9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osspub.smallppt.com/uploadFile/template/20240606175025A914.jpg">
            <a:extLst>
              <a:ext uri="{FF2B5EF4-FFF2-40B4-BE49-F238E27FC236}">
                <a16:creationId xmlns:a16="http://schemas.microsoft.com/office/drawing/2014/main" id="{53163E1C-4307-A83E-A478-38A33934B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38" b="45727"/>
          <a:stretch/>
        </p:blipFill>
        <p:spPr>
          <a:xfrm>
            <a:off x="0" y="0"/>
            <a:ext cx="9144000" cy="2188155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A7606D78-6718-AB60-FEC7-3945ADF53AEB}"/>
              </a:ext>
            </a:extLst>
          </p:cNvPr>
          <p:cNvSpPr/>
          <p:nvPr/>
        </p:nvSpPr>
        <p:spPr>
          <a:xfrm>
            <a:off x="0" y="0"/>
            <a:ext cx="9144000" cy="2188159"/>
          </a:xfrm>
          <a:custGeom>
            <a:avLst/>
            <a:gdLst/>
            <a:ahLst/>
            <a:cxnLst/>
            <a:rect l="l" t="t" r="r" b="b"/>
            <a:pathLst>
              <a:path w="9144000" h="2188159">
                <a:moveTo>
                  <a:pt x="0" y="0"/>
                </a:moveTo>
                <a:lnTo>
                  <a:pt x="9144000" y="0"/>
                </a:lnTo>
                <a:lnTo>
                  <a:pt x="9144000" y="2188159"/>
                </a:lnTo>
                <a:lnTo>
                  <a:pt x="0" y="218815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/>
        </p:spPr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447F864C-23DF-A54E-C405-85BE547C5346}"/>
              </a:ext>
            </a:extLst>
          </p:cNvPr>
          <p:cNvSpPr/>
          <p:nvPr/>
        </p:nvSpPr>
        <p:spPr>
          <a:xfrm>
            <a:off x="0" y="2096715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0"/>
                </a:moveTo>
                <a:lnTo>
                  <a:pt x="9144000" y="0"/>
                </a:lnTo>
                <a:lnTo>
                  <a:pt x="9144000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D0950BFF-60C1-EB9B-7A89-36461912FF6F}"/>
              </a:ext>
            </a:extLst>
          </p:cNvPr>
          <p:cNvSpPr/>
          <p:nvPr/>
        </p:nvSpPr>
        <p:spPr>
          <a:xfrm>
            <a:off x="3258457" y="3321188"/>
            <a:ext cx="6197600" cy="54290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8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Ταχύτητα</a:t>
            </a:r>
            <a:endParaRPr lang="en-US" sz="1600" dirty="0"/>
          </a:p>
        </p:txBody>
      </p:sp>
      <p:pic>
        <p:nvPicPr>
          <p:cNvPr id="6146" name="Picture 2" descr="2.The velocity continuum in soccer players -fitness test in soccer-guidlines-latest  news Soccer 11">
            <a:extLst>
              <a:ext uri="{FF2B5EF4-FFF2-40B4-BE49-F238E27FC236}">
                <a16:creationId xmlns:a16="http://schemas.microsoft.com/office/drawing/2014/main" id="{F6750B98-FB86-875A-2257-2C49F462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10" y="0"/>
            <a:ext cx="4331833" cy="20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1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4669"/>
            <a:ext cx="8229600" cy="45518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1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📌 Γιατί αξιολογούμε την ταχύτητα ?</a:t>
            </a:r>
            <a:endParaRPr lang="en-US" sz="1500" dirty="0"/>
          </a:p>
        </p:txBody>
      </p:sp>
      <p:sp>
        <p:nvSpPr>
          <p:cNvPr id="13" name="Shape 9"/>
          <p:cNvSpPr/>
          <p:nvPr/>
        </p:nvSpPr>
        <p:spPr>
          <a:xfrm>
            <a:off x="457200" y="800175"/>
            <a:ext cx="7784511" cy="3765887"/>
          </a:xfrm>
          <a:custGeom>
            <a:avLst/>
            <a:gdLst/>
            <a:ahLst/>
            <a:cxnLst/>
            <a:rect l="l" t="t" r="r" b="b"/>
            <a:pathLst>
              <a:path w="5194706" h="1097280">
                <a:moveTo>
                  <a:pt x="63689" y="0"/>
                </a:moveTo>
                <a:lnTo>
                  <a:pt x="5131017" y="0"/>
                </a:lnTo>
                <a:quadBezTo>
                  <a:pt x="5194706" y="0"/>
                  <a:pt x="5194706" y="63689"/>
                </a:quadBezTo>
                <a:lnTo>
                  <a:pt x="5194706" y="1033591"/>
                </a:lnTo>
                <a:quadBezTo>
                  <a:pt x="5194706" y="1097280"/>
                  <a:pt x="5131017" y="1097280"/>
                </a:quadBezTo>
                <a:lnTo>
                  <a:pt x="63689" y="1097280"/>
                </a:lnTo>
                <a:quadBezTo>
                  <a:pt x="0" y="1097280"/>
                  <a:pt x="0" y="1033591"/>
                </a:quadBezTo>
                <a:lnTo>
                  <a:pt x="0" y="63689"/>
                </a:lnTo>
                <a:quadBezTo>
                  <a:pt x="0" y="0"/>
                  <a:pt x="63689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6852478" y="3679496"/>
            <a:ext cx="1598686" cy="1089345"/>
          </a:xfrm>
          <a:custGeom>
            <a:avLst/>
            <a:gdLst/>
            <a:ahLst/>
            <a:cxnLst/>
            <a:rect l="l" t="t" r="r" b="b"/>
            <a:pathLst>
              <a:path w="1207471" h="1097701">
                <a:moveTo>
                  <a:pt x="137213" y="0"/>
                </a:moveTo>
                <a:lnTo>
                  <a:pt x="1207471" y="0"/>
                </a:lnTo>
                <a:lnTo>
                  <a:pt x="1207471" y="960488"/>
                </a:lnTo>
                <a:quadBezTo>
                  <a:pt x="1207471" y="1097701"/>
                  <a:pt x="1070258" y="1097701"/>
                </a:quadBezTo>
                <a:lnTo>
                  <a:pt x="0" y="1097701"/>
                </a:lnTo>
                <a:lnTo>
                  <a:pt x="0" y="137213"/>
                </a:lnTo>
                <a:quadBezTo>
                  <a:pt x="0" y="0"/>
                  <a:pt x="137213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9FFF24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35842" y="3901238"/>
            <a:ext cx="7352746" cy="64107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dirty="0">
                <a:solidFill>
                  <a:schemeClr val="bg1"/>
                </a:solidFill>
              </a:rPr>
              <a:t>Οι προπονητές πρέπει να προσαρμόσουν τις προπονήσεις με βάση την αναπτυξιακή φάση των αθλητών.</a:t>
            </a:r>
            <a:r>
              <a:rPr lang="el-G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9CD07-8688-2948-8510-0B979D17B5CD}"/>
              </a:ext>
            </a:extLst>
          </p:cNvPr>
          <p:cNvSpPr txBox="1"/>
          <p:nvPr/>
        </p:nvSpPr>
        <p:spPr>
          <a:xfrm>
            <a:off x="540093" y="695293"/>
            <a:ext cx="7784510" cy="29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chemeClr val="bg1"/>
                </a:solidFill>
              </a:rPr>
              <a:t>🔍 </a:t>
            </a:r>
            <a:r>
              <a:rPr lang="el-GR" b="1" dirty="0">
                <a:solidFill>
                  <a:schemeClr val="bg1"/>
                </a:solidFill>
              </a:rPr>
              <a:t>Αντικειμενική μέτρηση της φυσικής ικανότητας</a:t>
            </a:r>
            <a:r>
              <a:rPr lang="el-GR" dirty="0">
                <a:solidFill>
                  <a:schemeClr val="bg1"/>
                </a:solidFill>
              </a:rPr>
              <a:t> (σπριντ, επιτάχυνση, τελική ταχύτητα)</a:t>
            </a: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bg1"/>
                </a:solidFill>
              </a:rPr>
              <a:t>🧠 Αξιολόγηση </a:t>
            </a:r>
            <a:r>
              <a:rPr lang="el-GR" dirty="0" err="1">
                <a:solidFill>
                  <a:schemeClr val="bg1"/>
                </a:solidFill>
              </a:rPr>
              <a:t>νευρομυϊκού</a:t>
            </a:r>
            <a:r>
              <a:rPr lang="el-GR" dirty="0">
                <a:solidFill>
                  <a:schemeClr val="bg1"/>
                </a:solidFill>
              </a:rPr>
              <a:t> συντονισμού και ποιότητας κίνησης</a:t>
            </a:r>
          </a:p>
          <a:p>
            <a:pPr>
              <a:lnSpc>
                <a:spcPct val="150000"/>
              </a:lnSpc>
            </a:pPr>
            <a:r>
              <a:rPr lang="el-GR" dirty="0"/>
              <a:t>💡 </a:t>
            </a:r>
            <a:r>
              <a:rPr lang="el-GR" dirty="0">
                <a:solidFill>
                  <a:schemeClr val="bg1"/>
                </a:solidFill>
              </a:rPr>
              <a:t>Διαφοροποίηση προπόνησης βάσει του αν ο αθλητής υστερεί στην επιτάχυνση ή στην τελική ταχύτητα</a:t>
            </a: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bg1"/>
                </a:solidFill>
              </a:rPr>
              <a:t>🧪 Συσχέτιση με άλλα εργομετρικά τεστ (ισχύς, ευκινησία, </a:t>
            </a:r>
            <a:r>
              <a:rPr lang="el-GR" dirty="0" err="1">
                <a:solidFill>
                  <a:schemeClr val="bg1"/>
                </a:solidFill>
              </a:rPr>
              <a:t>agility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bg1"/>
                </a:solidFill>
              </a:rPr>
              <a:t>📈 Παρακολούθηση αθλητικής ανάπτυξης σε σχέση με την ηλικία και το PHV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593303-53A3-124D-359C-B553269C2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osspub.smallppt.com/uploadFile/template/20240606175025A914.jpg">
            <a:extLst>
              <a:ext uri="{FF2B5EF4-FFF2-40B4-BE49-F238E27FC236}">
                <a16:creationId xmlns:a16="http://schemas.microsoft.com/office/drawing/2014/main" id="{0D40DF33-61AC-E605-2440-8FB3901D74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38" b="45727"/>
          <a:stretch/>
        </p:blipFill>
        <p:spPr>
          <a:xfrm>
            <a:off x="0" y="0"/>
            <a:ext cx="9144000" cy="2188155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4F76E2B3-AEF9-A747-946A-1C8C4CBD0041}"/>
              </a:ext>
            </a:extLst>
          </p:cNvPr>
          <p:cNvSpPr/>
          <p:nvPr/>
        </p:nvSpPr>
        <p:spPr>
          <a:xfrm>
            <a:off x="0" y="0"/>
            <a:ext cx="9144000" cy="2188159"/>
          </a:xfrm>
          <a:custGeom>
            <a:avLst/>
            <a:gdLst/>
            <a:ahLst/>
            <a:cxnLst/>
            <a:rect l="l" t="t" r="r" b="b"/>
            <a:pathLst>
              <a:path w="9144000" h="2188159">
                <a:moveTo>
                  <a:pt x="0" y="0"/>
                </a:moveTo>
                <a:lnTo>
                  <a:pt x="9144000" y="0"/>
                </a:lnTo>
                <a:lnTo>
                  <a:pt x="9144000" y="2188159"/>
                </a:lnTo>
                <a:lnTo>
                  <a:pt x="0" y="218815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/>
        </p:spPr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94749997-18A5-FD0B-4B13-33E2BDE20C6F}"/>
              </a:ext>
            </a:extLst>
          </p:cNvPr>
          <p:cNvSpPr/>
          <p:nvPr/>
        </p:nvSpPr>
        <p:spPr>
          <a:xfrm>
            <a:off x="0" y="2096715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0"/>
                </a:moveTo>
                <a:lnTo>
                  <a:pt x="9144000" y="0"/>
                </a:lnTo>
                <a:lnTo>
                  <a:pt x="9144000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F826C86-59D0-30FB-8DB0-84887A6B040C}"/>
              </a:ext>
            </a:extLst>
          </p:cNvPr>
          <p:cNvSpPr/>
          <p:nvPr/>
        </p:nvSpPr>
        <p:spPr>
          <a:xfrm>
            <a:off x="1778000" y="3304090"/>
            <a:ext cx="7039428" cy="54290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8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Κατακόρυφη αλτική ικανότητα</a:t>
            </a:r>
            <a:endParaRPr lang="en-US" sz="1600" dirty="0"/>
          </a:p>
        </p:txBody>
      </p:sp>
      <p:pic>
        <p:nvPicPr>
          <p:cNvPr id="1026" name="Picture 2" descr="Squat jump (SJ) - Fisicalcoach">
            <a:extLst>
              <a:ext uri="{FF2B5EF4-FFF2-40B4-BE49-F238E27FC236}">
                <a16:creationId xmlns:a16="http://schemas.microsoft.com/office/drawing/2014/main" id="{BDE6EE51-19F8-B68C-DE1C-7DB08B36B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2"/>
            <a:ext cx="2481943" cy="20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untermovement jump (CMJ) - Fisicalcoach">
            <a:extLst>
              <a:ext uri="{FF2B5EF4-FFF2-40B4-BE49-F238E27FC236}">
                <a16:creationId xmlns:a16="http://schemas.microsoft.com/office/drawing/2014/main" id="{1ABB7E61-834B-8233-8B8E-8D8CE79C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11592"/>
            <a:ext cx="2505075" cy="20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ingle Leg Countermovement Jump (SLCMJ) for Height, whereby the... |  Download Scientific Diagram">
            <a:extLst>
              <a:ext uri="{FF2B5EF4-FFF2-40B4-BE49-F238E27FC236}">
                <a16:creationId xmlns:a16="http://schemas.microsoft.com/office/drawing/2014/main" id="{57001707-6E12-3AB6-47F9-CEEE3773F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1592"/>
            <a:ext cx="2143125" cy="20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FBD617-FDA5-8944-FA68-ED2216078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018" y="16261"/>
            <a:ext cx="2006886" cy="2080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D449BD-F3EE-8F85-0630-0C176360B12E}"/>
              </a:ext>
            </a:extLst>
          </p:cNvPr>
          <p:cNvSpPr txBox="1"/>
          <p:nvPr/>
        </p:nvSpPr>
        <p:spPr>
          <a:xfrm>
            <a:off x="391886" y="2048762"/>
            <a:ext cx="875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2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Squat jump (SJ)                    </a:t>
            </a:r>
            <a:r>
              <a:rPr lang="en-US" sz="1200" b="1" i="0" cap="all" dirty="0">
                <a:solidFill>
                  <a:schemeClr val="bg1"/>
                </a:solidFill>
                <a:effectLst/>
                <a:latin typeface="Mark Pro"/>
              </a:rPr>
              <a:t>Countermovement Jump (CMJ)                          </a:t>
            </a:r>
            <a:r>
              <a:rPr lang="en-US" sz="1200" b="1" cap="all" dirty="0" err="1">
                <a:solidFill>
                  <a:schemeClr val="bg1"/>
                </a:solidFill>
                <a:latin typeface="Mark Pro"/>
              </a:rPr>
              <a:t>CMJh</a:t>
            </a:r>
            <a:r>
              <a:rPr lang="en-US" sz="1200" b="1" cap="all" dirty="0">
                <a:solidFill>
                  <a:schemeClr val="bg1"/>
                </a:solidFill>
                <a:latin typeface="Mark Pro"/>
              </a:rPr>
              <a:t> 	                        r</a:t>
            </a:r>
            <a:r>
              <a:rPr lang="en-US" sz="1200" b="1" i="0" cap="all" dirty="0">
                <a:solidFill>
                  <a:schemeClr val="bg1"/>
                </a:solidFill>
                <a:effectLst/>
                <a:latin typeface="Mark Pro"/>
              </a:rPr>
              <a:t> </a:t>
            </a:r>
            <a:r>
              <a:rPr lang="en-US" sz="1200" b="1" cap="all" dirty="0" err="1">
                <a:solidFill>
                  <a:schemeClr val="bg1"/>
                </a:solidFill>
                <a:latin typeface="Mark Pro"/>
              </a:rPr>
              <a:t>MJh</a:t>
            </a:r>
            <a:r>
              <a:rPr lang="en-US" sz="1200" b="1" cap="all" dirty="0">
                <a:solidFill>
                  <a:schemeClr val="bg1"/>
                </a:solidFill>
                <a:latin typeface="Mark Pro"/>
              </a:rPr>
              <a:t> </a:t>
            </a:r>
          </a:p>
          <a:p>
            <a:pPr fontAlgn="base"/>
            <a:endParaRPr lang="en-US" sz="1200" b="1" i="0" cap="all" dirty="0">
              <a:solidFill>
                <a:schemeClr val="bg1"/>
              </a:solidFill>
              <a:effectLst/>
              <a:latin typeface="Mark Pro"/>
            </a:endParaRPr>
          </a:p>
          <a:p>
            <a:pPr algn="l" fontAlgn="base"/>
            <a:endParaRPr lang="en-US" sz="12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4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89FA09-1543-5DF7-CE53-37C9B9CB4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6232214-43E4-293D-0B25-AB6AB8E0400C}"/>
              </a:ext>
            </a:extLst>
          </p:cNvPr>
          <p:cNvSpPr/>
          <p:nvPr/>
        </p:nvSpPr>
        <p:spPr>
          <a:xfrm>
            <a:off x="0" y="4690666"/>
            <a:ext cx="868680" cy="448475"/>
          </a:xfrm>
          <a:custGeom>
            <a:avLst/>
            <a:gdLst/>
            <a:ahLst/>
            <a:cxnLst/>
            <a:rect l="l" t="t" r="r" b="b"/>
            <a:pathLst>
              <a:path w="868680" h="448475">
                <a:moveTo>
                  <a:pt x="0" y="0"/>
                </a:moveTo>
                <a:lnTo>
                  <a:pt x="868680" y="0"/>
                </a:lnTo>
                <a:lnTo>
                  <a:pt x="868680" y="448475"/>
                </a:lnTo>
                <a:lnTo>
                  <a:pt x="0" y="448475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1D0B95B-945B-A95B-5526-F095403B5EE6}"/>
              </a:ext>
            </a:extLst>
          </p:cNvPr>
          <p:cNvSpPr/>
          <p:nvPr/>
        </p:nvSpPr>
        <p:spPr>
          <a:xfrm>
            <a:off x="0" y="4686300"/>
            <a:ext cx="1554480" cy="457200"/>
          </a:xfrm>
          <a:custGeom>
            <a:avLst/>
            <a:gdLst/>
            <a:ahLst/>
            <a:cxnLst/>
            <a:rect l="l" t="t" r="r" b="b"/>
            <a:pathLst>
              <a:path w="1554480" h="457200">
                <a:moveTo>
                  <a:pt x="359756" y="0"/>
                </a:moveTo>
                <a:lnTo>
                  <a:pt x="1554480" y="0"/>
                </a:lnTo>
                <a:lnTo>
                  <a:pt x="1194724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3F4C9C7D-D287-3382-5E47-CAEE2AA71EFD}"/>
              </a:ext>
            </a:extLst>
          </p:cNvPr>
          <p:cNvSpPr/>
          <p:nvPr/>
        </p:nvSpPr>
        <p:spPr>
          <a:xfrm>
            <a:off x="803675" y="432307"/>
            <a:ext cx="3291840" cy="1371600"/>
          </a:xfrm>
          <a:custGeom>
            <a:avLst/>
            <a:gdLst/>
            <a:ahLst/>
            <a:cxnLst/>
            <a:rect l="l" t="t" r="r" b="b"/>
            <a:pathLst>
              <a:path w="3291840" h="1371600">
                <a:moveTo>
                  <a:pt x="99291" y="0"/>
                </a:moveTo>
                <a:lnTo>
                  <a:pt x="3192549" y="0"/>
                </a:lnTo>
                <a:quadBezTo>
                  <a:pt x="3291840" y="0"/>
                  <a:pt x="3291840" y="99291"/>
                </a:quadBezTo>
                <a:lnTo>
                  <a:pt x="3291840" y="1272309"/>
                </a:lnTo>
                <a:quadBezTo>
                  <a:pt x="3291840" y="1371600"/>
                  <a:pt x="3192549" y="1371600"/>
                </a:quadBezTo>
                <a:lnTo>
                  <a:pt x="99291" y="1371600"/>
                </a:lnTo>
                <a:quadBezTo>
                  <a:pt x="0" y="1371600"/>
                  <a:pt x="0" y="1272309"/>
                </a:quadBezTo>
                <a:lnTo>
                  <a:pt x="0" y="99291"/>
                </a:lnTo>
                <a:quadBezTo>
                  <a:pt x="0" y="0"/>
                  <a:pt x="99291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39F9C73A-5F00-84E3-AFEB-D154505D6705}"/>
              </a:ext>
            </a:extLst>
          </p:cNvPr>
          <p:cNvSpPr/>
          <p:nvPr/>
        </p:nvSpPr>
        <p:spPr>
          <a:xfrm>
            <a:off x="425929" y="157208"/>
            <a:ext cx="779983" cy="779983"/>
          </a:xfrm>
          <a:custGeom>
            <a:avLst/>
            <a:gdLst/>
            <a:ahLst/>
            <a:cxnLst/>
            <a:rect l="l" t="t" r="r" b="b"/>
            <a:pathLst>
              <a:path w="779983" h="779983">
                <a:moveTo>
                  <a:pt x="389992" y="0"/>
                </a:moveTo>
                <a:cubicBezTo>
                  <a:pt x="605234" y="0"/>
                  <a:pt x="779983" y="174749"/>
                  <a:pt x="779983" y="389992"/>
                </a:cubicBezTo>
                <a:cubicBezTo>
                  <a:pt x="779983" y="605234"/>
                  <a:pt x="605234" y="779983"/>
                  <a:pt x="389992" y="779983"/>
                </a:cubicBezTo>
                <a:cubicBezTo>
                  <a:pt x="174749" y="779983"/>
                  <a:pt x="0" y="605234"/>
                  <a:pt x="0" y="389992"/>
                </a:cubicBezTo>
                <a:cubicBezTo>
                  <a:pt x="0" y="174749"/>
                  <a:pt x="174749" y="0"/>
                  <a:pt x="389992" y="0"/>
                </a:cubicBezTo>
                <a:close/>
              </a:path>
            </a:pathLst>
          </a:custGeom>
          <a:solidFill>
            <a:srgbClr val="000000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4C2D36A2-7DBE-03DB-345A-2259F6500DF3}"/>
              </a:ext>
            </a:extLst>
          </p:cNvPr>
          <p:cNvSpPr/>
          <p:nvPr/>
        </p:nvSpPr>
        <p:spPr>
          <a:xfrm>
            <a:off x="5279976" y="475488"/>
            <a:ext cx="3291840" cy="1371600"/>
          </a:xfrm>
          <a:custGeom>
            <a:avLst/>
            <a:gdLst/>
            <a:ahLst/>
            <a:cxnLst/>
            <a:rect l="l" t="t" r="r" b="b"/>
            <a:pathLst>
              <a:path w="3291840" h="1371600">
                <a:moveTo>
                  <a:pt x="99291" y="0"/>
                </a:moveTo>
                <a:lnTo>
                  <a:pt x="3192549" y="0"/>
                </a:lnTo>
                <a:quadBezTo>
                  <a:pt x="3291840" y="0"/>
                  <a:pt x="3291840" y="99291"/>
                </a:quadBezTo>
                <a:lnTo>
                  <a:pt x="3291840" y="1272309"/>
                </a:lnTo>
                <a:quadBezTo>
                  <a:pt x="3291840" y="1371600"/>
                  <a:pt x="3192549" y="1371600"/>
                </a:quadBezTo>
                <a:lnTo>
                  <a:pt x="99291" y="1371600"/>
                </a:lnTo>
                <a:quadBezTo>
                  <a:pt x="0" y="1371600"/>
                  <a:pt x="0" y="1272309"/>
                </a:quadBezTo>
                <a:lnTo>
                  <a:pt x="0" y="99291"/>
                </a:lnTo>
                <a:quadBezTo>
                  <a:pt x="0" y="0"/>
                  <a:pt x="99291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9FFF24"/>
            </a:solidFill>
            <a:prstDash val="solid"/>
          </a:ln>
        </p:spPr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338C0AF9-E234-E663-3DBB-0EF162DD88EB}"/>
              </a:ext>
            </a:extLst>
          </p:cNvPr>
          <p:cNvSpPr/>
          <p:nvPr/>
        </p:nvSpPr>
        <p:spPr>
          <a:xfrm>
            <a:off x="4889921" y="335338"/>
            <a:ext cx="779857" cy="779857"/>
          </a:xfrm>
          <a:custGeom>
            <a:avLst/>
            <a:gdLst/>
            <a:ahLst/>
            <a:cxnLst/>
            <a:rect l="l" t="t" r="r" b="b"/>
            <a:pathLst>
              <a:path w="779857" h="779857">
                <a:moveTo>
                  <a:pt x="389928" y="0"/>
                </a:moveTo>
                <a:cubicBezTo>
                  <a:pt x="605136" y="0"/>
                  <a:pt x="779857" y="174721"/>
                  <a:pt x="779857" y="389928"/>
                </a:cubicBezTo>
                <a:cubicBezTo>
                  <a:pt x="779857" y="605136"/>
                  <a:pt x="605136" y="779857"/>
                  <a:pt x="389928" y="779857"/>
                </a:cubicBezTo>
                <a:cubicBezTo>
                  <a:pt x="174721" y="779857"/>
                  <a:pt x="0" y="605136"/>
                  <a:pt x="0" y="389928"/>
                </a:cubicBezTo>
                <a:cubicBezTo>
                  <a:pt x="0" y="174721"/>
                  <a:pt x="174721" y="0"/>
                  <a:pt x="389928" y="0"/>
                </a:cubicBezTo>
                <a:close/>
              </a:path>
            </a:pathLst>
          </a:custGeom>
          <a:solidFill>
            <a:srgbClr val="000000"/>
          </a:solidFill>
          <a:ln w="19050">
            <a:solidFill>
              <a:srgbClr val="9FFF24"/>
            </a:solidFill>
            <a:prstDash val="solid"/>
          </a:ln>
        </p:spPr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C7965502-798C-EEEB-93AE-E59BC9DDB60D}"/>
              </a:ext>
            </a:extLst>
          </p:cNvPr>
          <p:cNvSpPr/>
          <p:nvPr/>
        </p:nvSpPr>
        <p:spPr>
          <a:xfrm>
            <a:off x="5781186" y="641893"/>
            <a:ext cx="2743200" cy="9371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000" dirty="0">
                <a:solidFill>
                  <a:schemeClr val="bg1"/>
                </a:solidFill>
              </a:rPr>
              <a:t>📈 </a:t>
            </a:r>
            <a:r>
              <a:rPr lang="el-GR" sz="2000" b="1" dirty="0">
                <a:solidFill>
                  <a:schemeClr val="bg1"/>
                </a:solidFill>
              </a:rPr>
              <a:t>Εντοπισμός Φυσιολογικών Φάσεων Ανάπτυξης (PHV)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195527BD-B1B4-D02E-66A1-15C43FA60AB7}"/>
              </a:ext>
            </a:extLst>
          </p:cNvPr>
          <p:cNvSpPr/>
          <p:nvPr/>
        </p:nvSpPr>
        <p:spPr>
          <a:xfrm>
            <a:off x="868680" y="2906483"/>
            <a:ext cx="3291840" cy="1371600"/>
          </a:xfrm>
          <a:custGeom>
            <a:avLst/>
            <a:gdLst/>
            <a:ahLst/>
            <a:cxnLst/>
            <a:rect l="l" t="t" r="r" b="b"/>
            <a:pathLst>
              <a:path w="3291840" h="1371600">
                <a:moveTo>
                  <a:pt x="99291" y="0"/>
                </a:moveTo>
                <a:lnTo>
                  <a:pt x="3192549" y="0"/>
                </a:lnTo>
                <a:quadBezTo>
                  <a:pt x="3291840" y="0"/>
                  <a:pt x="3291840" y="99291"/>
                </a:quadBezTo>
                <a:lnTo>
                  <a:pt x="3291840" y="1272309"/>
                </a:lnTo>
                <a:quadBezTo>
                  <a:pt x="3291840" y="1371600"/>
                  <a:pt x="3192549" y="1371600"/>
                </a:quadBezTo>
                <a:lnTo>
                  <a:pt x="99291" y="1371600"/>
                </a:lnTo>
                <a:quadBezTo>
                  <a:pt x="0" y="1371600"/>
                  <a:pt x="0" y="1272309"/>
                </a:quadBezTo>
                <a:lnTo>
                  <a:pt x="0" y="99291"/>
                </a:lnTo>
                <a:quadBezTo>
                  <a:pt x="0" y="0"/>
                  <a:pt x="99291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9FFF24"/>
            </a:solidFill>
            <a:prstDash val="solid"/>
          </a:ln>
        </p:spPr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3C62B78A-EFC2-DD93-235C-50008A41026A}"/>
              </a:ext>
            </a:extLst>
          </p:cNvPr>
          <p:cNvSpPr/>
          <p:nvPr/>
        </p:nvSpPr>
        <p:spPr>
          <a:xfrm>
            <a:off x="473659" y="2766918"/>
            <a:ext cx="779857" cy="779857"/>
          </a:xfrm>
          <a:custGeom>
            <a:avLst/>
            <a:gdLst/>
            <a:ahLst/>
            <a:cxnLst/>
            <a:rect l="l" t="t" r="r" b="b"/>
            <a:pathLst>
              <a:path w="779857" h="779857">
                <a:moveTo>
                  <a:pt x="389928" y="0"/>
                </a:moveTo>
                <a:cubicBezTo>
                  <a:pt x="605136" y="0"/>
                  <a:pt x="779857" y="174721"/>
                  <a:pt x="779857" y="389928"/>
                </a:cubicBezTo>
                <a:cubicBezTo>
                  <a:pt x="779857" y="605136"/>
                  <a:pt x="605136" y="779857"/>
                  <a:pt x="389928" y="779857"/>
                </a:cubicBezTo>
                <a:cubicBezTo>
                  <a:pt x="174721" y="779857"/>
                  <a:pt x="0" y="605136"/>
                  <a:pt x="0" y="389928"/>
                </a:cubicBezTo>
                <a:cubicBezTo>
                  <a:pt x="0" y="174721"/>
                  <a:pt x="174721" y="0"/>
                  <a:pt x="389928" y="0"/>
                </a:cubicBezTo>
                <a:close/>
              </a:path>
            </a:pathLst>
          </a:custGeom>
          <a:solidFill>
            <a:srgbClr val="000000"/>
          </a:solidFill>
          <a:ln w="19050">
            <a:solidFill>
              <a:srgbClr val="9FFF24"/>
            </a:solidFill>
            <a:prstDash val="solid"/>
          </a:ln>
        </p:spPr>
      </p:sp>
      <p:pic>
        <p:nvPicPr>
          <p:cNvPr id="17" name="Image 2" descr="https://osspub.smallppt.com/uploadFile/template/20240606182028A085.png">
            <a:extLst>
              <a:ext uri="{FF2B5EF4-FFF2-40B4-BE49-F238E27FC236}">
                <a16:creationId xmlns:a16="http://schemas.microsoft.com/office/drawing/2014/main" id="{46738B8C-9115-4354-DD44-BE0F373F1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67" y="2878326"/>
            <a:ext cx="557041" cy="557041"/>
          </a:xfrm>
          <a:prstGeom prst="rect">
            <a:avLst/>
          </a:prstGeom>
        </p:spPr>
      </p:pic>
      <p:sp>
        <p:nvSpPr>
          <p:cNvPr id="18" name="Text 13">
            <a:extLst>
              <a:ext uri="{FF2B5EF4-FFF2-40B4-BE49-F238E27FC236}">
                <a16:creationId xmlns:a16="http://schemas.microsoft.com/office/drawing/2014/main" id="{B3403024-2D0F-52D2-A441-0251016DC426}"/>
              </a:ext>
            </a:extLst>
          </p:cNvPr>
          <p:cNvSpPr/>
          <p:nvPr/>
        </p:nvSpPr>
        <p:spPr>
          <a:xfrm>
            <a:off x="1362520" y="3100606"/>
            <a:ext cx="2743200" cy="9371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000" dirty="0">
                <a:solidFill>
                  <a:schemeClr val="bg1"/>
                </a:solidFill>
              </a:rPr>
              <a:t>Πρόληψη Τραυματισμών &amp; Αξιολόγηση Συμμετρίας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Shape 15">
            <a:extLst>
              <a:ext uri="{FF2B5EF4-FFF2-40B4-BE49-F238E27FC236}">
                <a16:creationId xmlns:a16="http://schemas.microsoft.com/office/drawing/2014/main" id="{D0EAAEE5-29DD-EACB-62EE-3A7FC9494763}"/>
              </a:ext>
            </a:extLst>
          </p:cNvPr>
          <p:cNvSpPr/>
          <p:nvPr/>
        </p:nvSpPr>
        <p:spPr>
          <a:xfrm>
            <a:off x="5406913" y="2959208"/>
            <a:ext cx="3291840" cy="1371600"/>
          </a:xfrm>
          <a:custGeom>
            <a:avLst/>
            <a:gdLst/>
            <a:ahLst/>
            <a:cxnLst/>
            <a:rect l="l" t="t" r="r" b="b"/>
            <a:pathLst>
              <a:path w="3291840" h="1371600">
                <a:moveTo>
                  <a:pt x="99291" y="0"/>
                </a:moveTo>
                <a:lnTo>
                  <a:pt x="3192549" y="0"/>
                </a:lnTo>
                <a:quadBezTo>
                  <a:pt x="3291840" y="0"/>
                  <a:pt x="3291840" y="99291"/>
                </a:quadBezTo>
                <a:lnTo>
                  <a:pt x="3291840" y="1272309"/>
                </a:lnTo>
                <a:quadBezTo>
                  <a:pt x="3291840" y="1371600"/>
                  <a:pt x="3192549" y="1371600"/>
                </a:quadBezTo>
                <a:lnTo>
                  <a:pt x="99291" y="1371600"/>
                </a:lnTo>
                <a:quadBezTo>
                  <a:pt x="0" y="1371600"/>
                  <a:pt x="0" y="1272309"/>
                </a:quadBezTo>
                <a:lnTo>
                  <a:pt x="0" y="99291"/>
                </a:lnTo>
                <a:quadBezTo>
                  <a:pt x="0" y="0"/>
                  <a:pt x="99291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21" name="Shape 16">
            <a:extLst>
              <a:ext uri="{FF2B5EF4-FFF2-40B4-BE49-F238E27FC236}">
                <a16:creationId xmlns:a16="http://schemas.microsoft.com/office/drawing/2014/main" id="{1C34A8E9-0F9A-4589-0145-F1D8865358AA}"/>
              </a:ext>
            </a:extLst>
          </p:cNvPr>
          <p:cNvSpPr/>
          <p:nvPr/>
        </p:nvSpPr>
        <p:spPr>
          <a:xfrm>
            <a:off x="5017310" y="2819431"/>
            <a:ext cx="779857" cy="779857"/>
          </a:xfrm>
          <a:custGeom>
            <a:avLst/>
            <a:gdLst/>
            <a:ahLst/>
            <a:cxnLst/>
            <a:rect l="l" t="t" r="r" b="b"/>
            <a:pathLst>
              <a:path w="779857" h="779857">
                <a:moveTo>
                  <a:pt x="389928" y="0"/>
                </a:moveTo>
                <a:cubicBezTo>
                  <a:pt x="605136" y="0"/>
                  <a:pt x="779857" y="174721"/>
                  <a:pt x="779857" y="389928"/>
                </a:cubicBezTo>
                <a:cubicBezTo>
                  <a:pt x="779857" y="605136"/>
                  <a:pt x="605136" y="779857"/>
                  <a:pt x="389928" y="779857"/>
                </a:cubicBezTo>
                <a:cubicBezTo>
                  <a:pt x="174721" y="779857"/>
                  <a:pt x="0" y="605136"/>
                  <a:pt x="0" y="389928"/>
                </a:cubicBezTo>
                <a:cubicBezTo>
                  <a:pt x="0" y="174721"/>
                  <a:pt x="174721" y="0"/>
                  <a:pt x="389928" y="0"/>
                </a:cubicBezTo>
                <a:close/>
              </a:path>
            </a:pathLst>
          </a:custGeom>
          <a:solidFill>
            <a:srgbClr val="000000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E9DD24CC-8D87-8A91-9B8A-CBED6DB3B936}"/>
              </a:ext>
            </a:extLst>
          </p:cNvPr>
          <p:cNvSpPr/>
          <p:nvPr/>
        </p:nvSpPr>
        <p:spPr>
          <a:xfrm>
            <a:off x="5900684" y="3176418"/>
            <a:ext cx="2743200" cy="9371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000" dirty="0">
                <a:solidFill>
                  <a:schemeClr val="bg1"/>
                </a:solidFill>
              </a:rPr>
              <a:t>🏋️ </a:t>
            </a:r>
            <a:r>
              <a:rPr lang="el-GR" sz="2000" b="1" dirty="0">
                <a:solidFill>
                  <a:schemeClr val="bg1"/>
                </a:solidFill>
              </a:rPr>
              <a:t>Καθοδήγηση Προπόνησης Ισχύος και </a:t>
            </a:r>
            <a:r>
              <a:rPr lang="el-GR" sz="2000" b="1" dirty="0" err="1">
                <a:solidFill>
                  <a:schemeClr val="bg1"/>
                </a:solidFill>
              </a:rPr>
              <a:t>Plyometrics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5" name="Text 14">
            <a:extLst>
              <a:ext uri="{FF2B5EF4-FFF2-40B4-BE49-F238E27FC236}">
                <a16:creationId xmlns:a16="http://schemas.microsoft.com/office/drawing/2014/main" id="{92B9F597-E76B-31A3-4E0C-88AA151F7AE3}"/>
              </a:ext>
            </a:extLst>
          </p:cNvPr>
          <p:cNvSpPr/>
          <p:nvPr/>
        </p:nvSpPr>
        <p:spPr>
          <a:xfrm>
            <a:off x="1094440" y="620971"/>
            <a:ext cx="2743200" cy="9371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000" dirty="0">
                <a:solidFill>
                  <a:schemeClr val="bg1"/>
                </a:solidFill>
              </a:rPr>
              <a:t>⚽️ </a:t>
            </a:r>
            <a:r>
              <a:rPr lang="el-GR" sz="2000" b="1" dirty="0">
                <a:solidFill>
                  <a:schemeClr val="bg1"/>
                </a:solidFill>
              </a:rPr>
              <a:t>Κατανόηση της           </a:t>
            </a:r>
            <a:r>
              <a:rPr lang="el-GR" sz="2000" b="1" dirty="0" err="1">
                <a:solidFill>
                  <a:schemeClr val="bg1"/>
                </a:solidFill>
              </a:rPr>
              <a:t>Νευρομυϊκής</a:t>
            </a:r>
            <a:r>
              <a:rPr lang="el-GR" sz="2000" b="1" dirty="0">
                <a:solidFill>
                  <a:schemeClr val="bg1"/>
                </a:solidFill>
              </a:rPr>
              <a:t> Ανάπτυξης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6" name="Image 2" descr="https://osspub.smallppt.com/uploadFile/template/20240606182028A085.png">
            <a:extLst>
              <a:ext uri="{FF2B5EF4-FFF2-40B4-BE49-F238E27FC236}">
                <a16:creationId xmlns:a16="http://schemas.microsoft.com/office/drawing/2014/main" id="{4CE3C694-4712-77CF-FB67-7B0CC302E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99" y="309578"/>
            <a:ext cx="557041" cy="557041"/>
          </a:xfrm>
          <a:prstGeom prst="rect">
            <a:avLst/>
          </a:prstGeom>
        </p:spPr>
      </p:pic>
      <p:pic>
        <p:nvPicPr>
          <p:cNvPr id="27" name="Image 2" descr="https://osspub.smallppt.com/uploadFile/template/20240606182028A085.png">
            <a:extLst>
              <a:ext uri="{FF2B5EF4-FFF2-40B4-BE49-F238E27FC236}">
                <a16:creationId xmlns:a16="http://schemas.microsoft.com/office/drawing/2014/main" id="{F5989DAD-B9DE-0DBC-C312-64FFB566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97" y="439806"/>
            <a:ext cx="557041" cy="557041"/>
          </a:xfrm>
          <a:prstGeom prst="rect">
            <a:avLst/>
          </a:prstGeom>
        </p:spPr>
      </p:pic>
      <p:pic>
        <p:nvPicPr>
          <p:cNvPr id="28" name="Image 2" descr="https://osspub.smallppt.com/uploadFile/template/20240606182028A085.png">
            <a:extLst>
              <a:ext uri="{FF2B5EF4-FFF2-40B4-BE49-F238E27FC236}">
                <a16:creationId xmlns:a16="http://schemas.microsoft.com/office/drawing/2014/main" id="{C99112EC-995A-2EBA-2937-913191955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435" y="2886976"/>
            <a:ext cx="557041" cy="55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4E884D-B500-5875-0CE0-8141E6B0D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67F56876-D8FC-53F6-4383-7103B5E71890}"/>
              </a:ext>
            </a:extLst>
          </p:cNvPr>
          <p:cNvSpPr/>
          <p:nvPr/>
        </p:nvSpPr>
        <p:spPr>
          <a:xfrm>
            <a:off x="5713171" y="0"/>
            <a:ext cx="182880" cy="5143500"/>
          </a:xfrm>
          <a:custGeom>
            <a:avLst/>
            <a:gdLst/>
            <a:ahLst/>
            <a:cxnLst/>
            <a:rect l="l" t="t" r="r" b="b"/>
            <a:pathLst>
              <a:path w="182880" h="5143500">
                <a:moveTo>
                  <a:pt x="0" y="0"/>
                </a:moveTo>
                <a:lnTo>
                  <a:pt x="182880" y="0"/>
                </a:lnTo>
                <a:lnTo>
                  <a:pt x="18288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64DD745F-7BEF-931C-4F54-3AE5BD4D7C16}"/>
              </a:ext>
            </a:extLst>
          </p:cNvPr>
          <p:cNvSpPr/>
          <p:nvPr/>
        </p:nvSpPr>
        <p:spPr>
          <a:xfrm>
            <a:off x="0" y="1188720"/>
            <a:ext cx="182880" cy="3954780"/>
          </a:xfrm>
          <a:custGeom>
            <a:avLst/>
            <a:gdLst/>
            <a:ahLst/>
            <a:cxnLst/>
            <a:rect l="l" t="t" r="r" b="b"/>
            <a:pathLst>
              <a:path w="182880" h="3954780">
                <a:moveTo>
                  <a:pt x="0" y="0"/>
                </a:moveTo>
                <a:lnTo>
                  <a:pt x="182880" y="0"/>
                </a:lnTo>
                <a:lnTo>
                  <a:pt x="182880" y="3954780"/>
                </a:lnTo>
                <a:lnTo>
                  <a:pt x="0" y="39547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C0CC0823-AB9E-7FFD-9729-5B6B167A6E2F}"/>
              </a:ext>
            </a:extLst>
          </p:cNvPr>
          <p:cNvSpPr/>
          <p:nvPr/>
        </p:nvSpPr>
        <p:spPr>
          <a:xfrm>
            <a:off x="457200" y="274320"/>
            <a:ext cx="4817094" cy="4927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▰ </a:t>
            </a:r>
            <a:r>
              <a:rPr lang="en-US" sz="21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POWER</a:t>
            </a:r>
            <a:r>
              <a:rPr lang="el-GR" sz="24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endParaRPr lang="en-US" sz="15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5CFEC782-78A3-8539-1545-E3355C2E2270}"/>
              </a:ext>
            </a:extLst>
          </p:cNvPr>
          <p:cNvSpPr/>
          <p:nvPr/>
        </p:nvSpPr>
        <p:spPr>
          <a:xfrm>
            <a:off x="823330" y="861154"/>
            <a:ext cx="4572000" cy="530915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Το SJ αναδεικνύει την ικανότητα παραγωγής δύναμης από στατική θέση, χωρίς χρήση ελαστικής ενέργειας</a:t>
            </a:r>
            <a:r>
              <a:rPr lang="el-GR" sz="1100" dirty="0"/>
              <a:t>.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5B35C0E0-805F-BF36-16BF-3FBD660B3EE2}"/>
              </a:ext>
            </a:extLst>
          </p:cNvPr>
          <p:cNvSpPr/>
          <p:nvPr/>
        </p:nvSpPr>
        <p:spPr>
          <a:xfrm>
            <a:off x="553364" y="950533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0AEB0BE9-5943-518C-7A4D-333E2F94B1D8}"/>
              </a:ext>
            </a:extLst>
          </p:cNvPr>
          <p:cNvSpPr/>
          <p:nvPr/>
        </p:nvSpPr>
        <p:spPr>
          <a:xfrm>
            <a:off x="564631" y="170881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96C1F59C-2B97-ABB3-19AE-7ECB0434287A}"/>
              </a:ext>
            </a:extLst>
          </p:cNvPr>
          <p:cNvSpPr/>
          <p:nvPr/>
        </p:nvSpPr>
        <p:spPr>
          <a:xfrm>
            <a:off x="531788" y="238887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1D1C5538-CC8D-509F-BC2E-1ABBB0447534}"/>
              </a:ext>
            </a:extLst>
          </p:cNvPr>
          <p:cNvSpPr/>
          <p:nvPr/>
        </p:nvSpPr>
        <p:spPr>
          <a:xfrm>
            <a:off x="545048" y="31360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F1626F50-A70E-565F-3172-B1056810960C}"/>
              </a:ext>
            </a:extLst>
          </p:cNvPr>
          <p:cNvSpPr/>
          <p:nvPr/>
        </p:nvSpPr>
        <p:spPr>
          <a:xfrm>
            <a:off x="545048" y="4014241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pic>
        <p:nvPicPr>
          <p:cNvPr id="2050" name="Picture 2" descr="The top 5 records for highest jumps in football history - Businessday NG">
            <a:extLst>
              <a:ext uri="{FF2B5EF4-FFF2-40B4-BE49-F238E27FC236}">
                <a16:creationId xmlns:a16="http://schemas.microsoft.com/office/drawing/2014/main" id="{CBB4FAC5-28E8-01E1-0E43-A9F4952C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51" y="0"/>
            <a:ext cx="3247949" cy="26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o holds the record for the highest jump in soccer history?">
            <a:extLst>
              <a:ext uri="{FF2B5EF4-FFF2-40B4-BE49-F238E27FC236}">
                <a16:creationId xmlns:a16="http://schemas.microsoft.com/office/drawing/2014/main" id="{292C8D49-98B5-FB9A-C68E-0EC1C53B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52" y="2690647"/>
            <a:ext cx="3247948" cy="24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4">
            <a:extLst>
              <a:ext uri="{FF2B5EF4-FFF2-40B4-BE49-F238E27FC236}">
                <a16:creationId xmlns:a16="http://schemas.microsoft.com/office/drawing/2014/main" id="{B0738007-30B5-DD84-9782-400E9A4646A8}"/>
              </a:ext>
            </a:extLst>
          </p:cNvPr>
          <p:cNvSpPr/>
          <p:nvPr/>
        </p:nvSpPr>
        <p:spPr>
          <a:xfrm>
            <a:off x="823330" y="1620996"/>
            <a:ext cx="4572000" cy="530915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  <a:latin typeface="Arial" pitchFamily="34" charset="0"/>
                <a:cs typeface="Arial" pitchFamily="34" charset="-120"/>
              </a:rPr>
              <a:t>Το CMJ καταγράφει την ικανότητα αξιοποίησης του </a:t>
            </a:r>
            <a:r>
              <a:rPr lang="el-GR" sz="1100" dirty="0" err="1">
                <a:solidFill>
                  <a:schemeClr val="bg1"/>
                </a:solidFill>
                <a:latin typeface="Arial" pitchFamily="34" charset="0"/>
                <a:cs typeface="Arial" pitchFamily="34" charset="-120"/>
              </a:rPr>
              <a:t>stretch-shortening</a:t>
            </a:r>
            <a:r>
              <a:rPr lang="el-GR" sz="1100" dirty="0">
                <a:solidFill>
                  <a:schemeClr val="bg1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l-GR" sz="1100" dirty="0" err="1">
                <a:solidFill>
                  <a:schemeClr val="bg1"/>
                </a:solidFill>
                <a:latin typeface="Arial" pitchFamily="34" charset="0"/>
                <a:cs typeface="Arial" pitchFamily="34" charset="-120"/>
              </a:rPr>
              <a:t>cycle</a:t>
            </a:r>
            <a:r>
              <a:rPr lang="el-GR" sz="1100" dirty="0">
                <a:solidFill>
                  <a:schemeClr val="bg1"/>
                </a:solidFill>
                <a:latin typeface="Arial" pitchFamily="34" charset="0"/>
                <a:cs typeface="Arial" pitchFamily="34" charset="-120"/>
              </a:rPr>
              <a:t> (SSC), που σχετίζεται με τη λειτουργική εκρηκτικότητα.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-120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29C4AE1B-52A6-F8E1-C6D0-5C2DF31263E8}"/>
              </a:ext>
            </a:extLst>
          </p:cNvPr>
          <p:cNvSpPr/>
          <p:nvPr/>
        </p:nvSpPr>
        <p:spPr>
          <a:xfrm>
            <a:off x="823330" y="3938980"/>
            <a:ext cx="4572000" cy="530915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Όλα τα παραπάνω είναι απαραίτητα για  την παρακολούθηση προόδου στην αναπτυξιακή προπόνηση ποδοσφαίρου.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FE447118-1F7B-718E-D0E8-13D722BB7A8C}"/>
              </a:ext>
            </a:extLst>
          </p:cNvPr>
          <p:cNvSpPr/>
          <p:nvPr/>
        </p:nvSpPr>
        <p:spPr>
          <a:xfrm>
            <a:off x="823330" y="3052280"/>
            <a:ext cx="4572000" cy="869469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Τα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μονοποδικά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άλματα εντοπίζουν ασυμμετρίες μεταξύ των δύο κάτω άκρων, που σχετίζονται άμεσα με τον κίνδυνο τραυματισμού αλλά και με τεχνικά ελλείμματα σε αγωνιστικές καταστάσεις (π.χ. αλλαγές κατεύθυνσης, στροφές).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3A883FBA-6AB0-39FF-3AF2-B24906FF8C89}"/>
              </a:ext>
            </a:extLst>
          </p:cNvPr>
          <p:cNvSpPr/>
          <p:nvPr/>
        </p:nvSpPr>
        <p:spPr>
          <a:xfrm>
            <a:off x="823330" y="2313826"/>
            <a:ext cx="4572000" cy="530915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Το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CMJh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(με χρήση χεριών ή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normalized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jump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height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) προσδιορίζει τη συνολική εκρηκτικότητα και το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νευρομυϊκό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συντονισμό.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4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77E30A-397C-5132-3D9C-A5A993DB7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osspub.smallppt.com/uploadFile/template/20240606175025A914.jpg">
            <a:extLst>
              <a:ext uri="{FF2B5EF4-FFF2-40B4-BE49-F238E27FC236}">
                <a16:creationId xmlns:a16="http://schemas.microsoft.com/office/drawing/2014/main" id="{C0A3B02C-7B04-4DEE-6E06-EEC6B946D3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38" b="45727"/>
          <a:stretch/>
        </p:blipFill>
        <p:spPr>
          <a:xfrm>
            <a:off x="0" y="0"/>
            <a:ext cx="9144000" cy="2188155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EDC1453E-CB2F-02B1-6692-ADD30AB0BB56}"/>
              </a:ext>
            </a:extLst>
          </p:cNvPr>
          <p:cNvSpPr/>
          <p:nvPr/>
        </p:nvSpPr>
        <p:spPr>
          <a:xfrm>
            <a:off x="0" y="0"/>
            <a:ext cx="9144000" cy="2188159"/>
          </a:xfrm>
          <a:custGeom>
            <a:avLst/>
            <a:gdLst/>
            <a:ahLst/>
            <a:cxnLst/>
            <a:rect l="l" t="t" r="r" b="b"/>
            <a:pathLst>
              <a:path w="9144000" h="2188159">
                <a:moveTo>
                  <a:pt x="0" y="0"/>
                </a:moveTo>
                <a:lnTo>
                  <a:pt x="9144000" y="0"/>
                </a:lnTo>
                <a:lnTo>
                  <a:pt x="9144000" y="2188159"/>
                </a:lnTo>
                <a:lnTo>
                  <a:pt x="0" y="218815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/>
        </p:spPr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20A423A2-90F4-6904-01F8-2DF165B2706E}"/>
              </a:ext>
            </a:extLst>
          </p:cNvPr>
          <p:cNvSpPr/>
          <p:nvPr/>
        </p:nvSpPr>
        <p:spPr>
          <a:xfrm>
            <a:off x="0" y="2096715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0"/>
                </a:moveTo>
                <a:lnTo>
                  <a:pt x="9144000" y="0"/>
                </a:lnTo>
                <a:lnTo>
                  <a:pt x="9144000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58803FA-496E-FF18-4154-D5172CF13C30}"/>
              </a:ext>
            </a:extLst>
          </p:cNvPr>
          <p:cNvSpPr/>
          <p:nvPr/>
        </p:nvSpPr>
        <p:spPr>
          <a:xfrm>
            <a:off x="3207657" y="3171371"/>
            <a:ext cx="2409371" cy="69313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40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Δύναμη</a:t>
            </a:r>
            <a:endParaRPr lang="en-US" sz="2400" dirty="0"/>
          </a:p>
        </p:txBody>
      </p:sp>
      <p:pic>
        <p:nvPicPr>
          <p:cNvPr id="9218" name="Picture 2" descr="Isokinetic muscle strength measurement using BIODEX. Muscle strength... |  Download Scientific Diagram">
            <a:extLst>
              <a:ext uri="{FF2B5EF4-FFF2-40B4-BE49-F238E27FC236}">
                <a16:creationId xmlns:a16="http://schemas.microsoft.com/office/drawing/2014/main" id="{323CB143-08B4-B377-74EA-426EE31E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56" y="0"/>
            <a:ext cx="3788229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7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690666"/>
            <a:ext cx="868680" cy="448475"/>
          </a:xfrm>
          <a:custGeom>
            <a:avLst/>
            <a:gdLst/>
            <a:ahLst/>
            <a:cxnLst/>
            <a:rect l="l" t="t" r="r" b="b"/>
            <a:pathLst>
              <a:path w="868680" h="448475">
                <a:moveTo>
                  <a:pt x="0" y="0"/>
                </a:moveTo>
                <a:lnTo>
                  <a:pt x="868680" y="0"/>
                </a:lnTo>
                <a:lnTo>
                  <a:pt x="868680" y="448475"/>
                </a:lnTo>
                <a:lnTo>
                  <a:pt x="0" y="448475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4686300"/>
            <a:ext cx="1554480" cy="457200"/>
          </a:xfrm>
          <a:custGeom>
            <a:avLst/>
            <a:gdLst/>
            <a:ahLst/>
            <a:cxnLst/>
            <a:rect l="l" t="t" r="r" b="b"/>
            <a:pathLst>
              <a:path w="1554480" h="457200">
                <a:moveTo>
                  <a:pt x="359756" y="0"/>
                </a:moveTo>
                <a:lnTo>
                  <a:pt x="1554480" y="0"/>
                </a:lnTo>
                <a:lnTo>
                  <a:pt x="1194724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274320"/>
            <a:ext cx="8229600" cy="45525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▰ </a:t>
            </a:r>
            <a:r>
              <a:rPr lang="el-GR" sz="21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Ορισμός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823874" y="1275341"/>
            <a:ext cx="3291840" cy="1371600"/>
          </a:xfrm>
          <a:custGeom>
            <a:avLst/>
            <a:gdLst/>
            <a:ahLst/>
            <a:cxnLst/>
            <a:rect l="l" t="t" r="r" b="b"/>
            <a:pathLst>
              <a:path w="3291840" h="1371600">
                <a:moveTo>
                  <a:pt x="99291" y="0"/>
                </a:moveTo>
                <a:lnTo>
                  <a:pt x="3192549" y="0"/>
                </a:lnTo>
                <a:quadBezTo>
                  <a:pt x="3291840" y="0"/>
                  <a:pt x="3291840" y="99291"/>
                </a:quadBezTo>
                <a:lnTo>
                  <a:pt x="3291840" y="1272309"/>
                </a:lnTo>
                <a:quadBezTo>
                  <a:pt x="3291840" y="1371600"/>
                  <a:pt x="3192549" y="1371600"/>
                </a:quadBezTo>
                <a:lnTo>
                  <a:pt x="99291" y="1371600"/>
                </a:lnTo>
                <a:quadBezTo>
                  <a:pt x="0" y="1371600"/>
                  <a:pt x="0" y="1272309"/>
                </a:quadBezTo>
                <a:lnTo>
                  <a:pt x="0" y="99291"/>
                </a:lnTo>
                <a:quadBezTo>
                  <a:pt x="0" y="0"/>
                  <a:pt x="99291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34340" y="1135396"/>
            <a:ext cx="779983" cy="779983"/>
          </a:xfrm>
          <a:custGeom>
            <a:avLst/>
            <a:gdLst/>
            <a:ahLst/>
            <a:cxnLst/>
            <a:rect l="l" t="t" r="r" b="b"/>
            <a:pathLst>
              <a:path w="779983" h="779983">
                <a:moveTo>
                  <a:pt x="389992" y="0"/>
                </a:moveTo>
                <a:cubicBezTo>
                  <a:pt x="605234" y="0"/>
                  <a:pt x="779983" y="174749"/>
                  <a:pt x="779983" y="389992"/>
                </a:cubicBezTo>
                <a:cubicBezTo>
                  <a:pt x="779983" y="605234"/>
                  <a:pt x="605234" y="779983"/>
                  <a:pt x="389992" y="779983"/>
                </a:cubicBezTo>
                <a:cubicBezTo>
                  <a:pt x="174749" y="779983"/>
                  <a:pt x="0" y="605234"/>
                  <a:pt x="0" y="389992"/>
                </a:cubicBezTo>
                <a:cubicBezTo>
                  <a:pt x="0" y="174749"/>
                  <a:pt x="174749" y="0"/>
                  <a:pt x="389992" y="0"/>
                </a:cubicBezTo>
                <a:close/>
              </a:path>
            </a:pathLst>
          </a:custGeom>
          <a:solidFill>
            <a:srgbClr val="000000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059619" y="269223"/>
            <a:ext cx="6707793" cy="83869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buNone/>
            </a:pPr>
            <a:r>
              <a:rPr lang="el-GR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🧠 Δύναμη (</a:t>
            </a:r>
            <a:r>
              <a:rPr lang="el-GR" sz="1400" b="1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Strength</a:t>
            </a:r>
            <a:r>
              <a:rPr lang="el-GR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)</a:t>
            </a:r>
          </a:p>
          <a:p>
            <a:r>
              <a:rPr lang="el-GR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Δύναμη είναι η ικανότητα του μυϊκού συστήματος να παράγει τάση και να αντιμετωπίζει ή να υπερνικά εξωτερικές αντιστάσεις μέσω μυϊκής συστολής.</a:t>
            </a:r>
          </a:p>
        </p:txBody>
      </p:sp>
      <p:sp>
        <p:nvSpPr>
          <p:cNvPr id="10" name="Shape 7"/>
          <p:cNvSpPr/>
          <p:nvPr/>
        </p:nvSpPr>
        <p:spPr>
          <a:xfrm>
            <a:off x="5023714" y="1602029"/>
            <a:ext cx="3291840" cy="1371600"/>
          </a:xfrm>
          <a:custGeom>
            <a:avLst/>
            <a:gdLst/>
            <a:ahLst/>
            <a:cxnLst/>
            <a:rect l="l" t="t" r="r" b="b"/>
            <a:pathLst>
              <a:path w="3291840" h="1371600">
                <a:moveTo>
                  <a:pt x="99291" y="0"/>
                </a:moveTo>
                <a:lnTo>
                  <a:pt x="3192549" y="0"/>
                </a:lnTo>
                <a:quadBezTo>
                  <a:pt x="3291840" y="0"/>
                  <a:pt x="3291840" y="99291"/>
                </a:quadBezTo>
                <a:lnTo>
                  <a:pt x="3291840" y="1272309"/>
                </a:lnTo>
                <a:quadBezTo>
                  <a:pt x="3291840" y="1371600"/>
                  <a:pt x="3192549" y="1371600"/>
                </a:quadBezTo>
                <a:lnTo>
                  <a:pt x="99291" y="1371600"/>
                </a:lnTo>
                <a:quadBezTo>
                  <a:pt x="0" y="1371600"/>
                  <a:pt x="0" y="1272309"/>
                </a:quadBezTo>
                <a:lnTo>
                  <a:pt x="0" y="99291"/>
                </a:lnTo>
                <a:quadBezTo>
                  <a:pt x="0" y="0"/>
                  <a:pt x="99291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9FFF24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4633659" y="1461879"/>
            <a:ext cx="779857" cy="779857"/>
          </a:xfrm>
          <a:custGeom>
            <a:avLst/>
            <a:gdLst/>
            <a:ahLst/>
            <a:cxnLst/>
            <a:rect l="l" t="t" r="r" b="b"/>
            <a:pathLst>
              <a:path w="779857" h="779857">
                <a:moveTo>
                  <a:pt x="389928" y="0"/>
                </a:moveTo>
                <a:cubicBezTo>
                  <a:pt x="605136" y="0"/>
                  <a:pt x="779857" y="174721"/>
                  <a:pt x="779857" y="389928"/>
                </a:cubicBezTo>
                <a:cubicBezTo>
                  <a:pt x="779857" y="605136"/>
                  <a:pt x="605136" y="779857"/>
                  <a:pt x="389928" y="779857"/>
                </a:cubicBezTo>
                <a:cubicBezTo>
                  <a:pt x="174721" y="779857"/>
                  <a:pt x="0" y="605136"/>
                  <a:pt x="0" y="389928"/>
                </a:cubicBezTo>
                <a:cubicBezTo>
                  <a:pt x="0" y="174721"/>
                  <a:pt x="174721" y="0"/>
                  <a:pt x="389928" y="0"/>
                </a:cubicBezTo>
                <a:close/>
              </a:path>
            </a:pathLst>
          </a:custGeom>
          <a:solidFill>
            <a:srgbClr val="000000"/>
          </a:solidFill>
          <a:ln w="19050">
            <a:solidFill>
              <a:srgbClr val="9FFF24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5524924" y="1768434"/>
            <a:ext cx="2743200" cy="9371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000" dirty="0">
                <a:solidFill>
                  <a:schemeClr val="bg1"/>
                </a:solidFill>
              </a:rPr>
              <a:t>Συμμετρία μεταξύ αριστερού και δεξιού σκέλους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Shape 11"/>
          <p:cNvSpPr/>
          <p:nvPr/>
        </p:nvSpPr>
        <p:spPr>
          <a:xfrm>
            <a:off x="1213409" y="3015691"/>
            <a:ext cx="3291840" cy="1371600"/>
          </a:xfrm>
          <a:custGeom>
            <a:avLst/>
            <a:gdLst/>
            <a:ahLst/>
            <a:cxnLst/>
            <a:rect l="l" t="t" r="r" b="b"/>
            <a:pathLst>
              <a:path w="3291840" h="1371600">
                <a:moveTo>
                  <a:pt x="99291" y="0"/>
                </a:moveTo>
                <a:lnTo>
                  <a:pt x="3192549" y="0"/>
                </a:lnTo>
                <a:quadBezTo>
                  <a:pt x="3291840" y="0"/>
                  <a:pt x="3291840" y="99291"/>
                </a:quadBezTo>
                <a:lnTo>
                  <a:pt x="3291840" y="1272309"/>
                </a:lnTo>
                <a:quadBezTo>
                  <a:pt x="3291840" y="1371600"/>
                  <a:pt x="3192549" y="1371600"/>
                </a:quadBezTo>
                <a:lnTo>
                  <a:pt x="99291" y="1371600"/>
                </a:lnTo>
                <a:quadBezTo>
                  <a:pt x="0" y="1371600"/>
                  <a:pt x="0" y="1272309"/>
                </a:quadBezTo>
                <a:lnTo>
                  <a:pt x="0" y="99291"/>
                </a:lnTo>
                <a:quadBezTo>
                  <a:pt x="0" y="0"/>
                  <a:pt x="99291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9FFF24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818388" y="2876126"/>
            <a:ext cx="779857" cy="779857"/>
          </a:xfrm>
          <a:custGeom>
            <a:avLst/>
            <a:gdLst/>
            <a:ahLst/>
            <a:cxnLst/>
            <a:rect l="l" t="t" r="r" b="b"/>
            <a:pathLst>
              <a:path w="779857" h="779857">
                <a:moveTo>
                  <a:pt x="389928" y="0"/>
                </a:moveTo>
                <a:cubicBezTo>
                  <a:pt x="605136" y="0"/>
                  <a:pt x="779857" y="174721"/>
                  <a:pt x="779857" y="389928"/>
                </a:cubicBezTo>
                <a:cubicBezTo>
                  <a:pt x="779857" y="605136"/>
                  <a:pt x="605136" y="779857"/>
                  <a:pt x="389928" y="779857"/>
                </a:cubicBezTo>
                <a:cubicBezTo>
                  <a:pt x="174721" y="779857"/>
                  <a:pt x="0" y="605136"/>
                  <a:pt x="0" y="389928"/>
                </a:cubicBezTo>
                <a:cubicBezTo>
                  <a:pt x="0" y="174721"/>
                  <a:pt x="174721" y="0"/>
                  <a:pt x="389928" y="0"/>
                </a:cubicBezTo>
                <a:close/>
              </a:path>
            </a:pathLst>
          </a:custGeom>
          <a:solidFill>
            <a:srgbClr val="000000"/>
          </a:solidFill>
          <a:ln w="19050">
            <a:solidFill>
              <a:srgbClr val="9FFF24"/>
            </a:solidFill>
            <a:prstDash val="solid"/>
          </a:ln>
        </p:spPr>
      </p:sp>
      <p:pic>
        <p:nvPicPr>
          <p:cNvPr id="17" name="Image 2" descr="https://osspub.smallppt.com/uploadFile/template/20240606182028A08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96" y="2987534"/>
            <a:ext cx="557041" cy="557041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707249" y="3318568"/>
            <a:ext cx="2743200" cy="6889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000" dirty="0">
                <a:solidFill>
                  <a:schemeClr val="bg1"/>
                </a:solidFill>
              </a:rPr>
              <a:t>Ανίχνευση μυϊκών ανισορροπιών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Shape 15"/>
          <p:cNvSpPr/>
          <p:nvPr/>
        </p:nvSpPr>
        <p:spPr>
          <a:xfrm>
            <a:off x="5382158" y="3342132"/>
            <a:ext cx="3291840" cy="1371600"/>
          </a:xfrm>
          <a:custGeom>
            <a:avLst/>
            <a:gdLst/>
            <a:ahLst/>
            <a:cxnLst/>
            <a:rect l="l" t="t" r="r" b="b"/>
            <a:pathLst>
              <a:path w="3291840" h="1371600">
                <a:moveTo>
                  <a:pt x="99291" y="0"/>
                </a:moveTo>
                <a:lnTo>
                  <a:pt x="3192549" y="0"/>
                </a:lnTo>
                <a:quadBezTo>
                  <a:pt x="3291840" y="0"/>
                  <a:pt x="3291840" y="99291"/>
                </a:quadBezTo>
                <a:lnTo>
                  <a:pt x="3291840" y="1272309"/>
                </a:lnTo>
                <a:quadBezTo>
                  <a:pt x="3291840" y="1371600"/>
                  <a:pt x="3192549" y="1371600"/>
                </a:quadBezTo>
                <a:lnTo>
                  <a:pt x="99291" y="1371600"/>
                </a:lnTo>
                <a:quadBezTo>
                  <a:pt x="0" y="1371600"/>
                  <a:pt x="0" y="1272309"/>
                </a:quadBezTo>
                <a:lnTo>
                  <a:pt x="0" y="99291"/>
                </a:lnTo>
                <a:quadBezTo>
                  <a:pt x="0" y="0"/>
                  <a:pt x="99291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21" name="Shape 16"/>
          <p:cNvSpPr/>
          <p:nvPr/>
        </p:nvSpPr>
        <p:spPr>
          <a:xfrm>
            <a:off x="4992555" y="3202355"/>
            <a:ext cx="779857" cy="779857"/>
          </a:xfrm>
          <a:custGeom>
            <a:avLst/>
            <a:gdLst/>
            <a:ahLst/>
            <a:cxnLst/>
            <a:rect l="l" t="t" r="r" b="b"/>
            <a:pathLst>
              <a:path w="779857" h="779857">
                <a:moveTo>
                  <a:pt x="389928" y="0"/>
                </a:moveTo>
                <a:cubicBezTo>
                  <a:pt x="605136" y="0"/>
                  <a:pt x="779857" y="174721"/>
                  <a:pt x="779857" y="389928"/>
                </a:cubicBezTo>
                <a:cubicBezTo>
                  <a:pt x="779857" y="605136"/>
                  <a:pt x="605136" y="779857"/>
                  <a:pt x="389928" y="779857"/>
                </a:cubicBezTo>
                <a:cubicBezTo>
                  <a:pt x="174721" y="779857"/>
                  <a:pt x="0" y="605136"/>
                  <a:pt x="0" y="389928"/>
                </a:cubicBezTo>
                <a:cubicBezTo>
                  <a:pt x="0" y="174721"/>
                  <a:pt x="174721" y="0"/>
                  <a:pt x="389928" y="0"/>
                </a:cubicBezTo>
                <a:close/>
              </a:path>
            </a:pathLst>
          </a:custGeom>
          <a:solidFill>
            <a:srgbClr val="000000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23" name="Text 17"/>
          <p:cNvSpPr/>
          <p:nvPr/>
        </p:nvSpPr>
        <p:spPr>
          <a:xfrm>
            <a:off x="5875929" y="3360420"/>
            <a:ext cx="2743200" cy="118340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000" dirty="0">
                <a:solidFill>
                  <a:schemeClr val="bg1"/>
                </a:solidFill>
              </a:rPr>
              <a:t>Σχεδιασμός εξατομικευμένων προγραμμάτων ενδυνάμωσης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25" name="Text 14">
            <a:extLst>
              <a:ext uri="{FF2B5EF4-FFF2-40B4-BE49-F238E27FC236}">
                <a16:creationId xmlns:a16="http://schemas.microsoft.com/office/drawing/2014/main" id="{C82CD737-BC94-F886-EC65-8F3E2C313042}"/>
              </a:ext>
            </a:extLst>
          </p:cNvPr>
          <p:cNvSpPr/>
          <p:nvPr/>
        </p:nvSpPr>
        <p:spPr>
          <a:xfrm>
            <a:off x="1205912" y="1566393"/>
            <a:ext cx="2743200" cy="6889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000" dirty="0">
                <a:solidFill>
                  <a:schemeClr val="bg1"/>
                </a:solidFill>
              </a:rPr>
              <a:t>Καθορισμός επιπέδου απόδοσης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6" name="Image 2" descr="https://osspub.smallppt.com/uploadFile/template/20240606182028A085.png">
            <a:extLst>
              <a:ext uri="{FF2B5EF4-FFF2-40B4-BE49-F238E27FC236}">
                <a16:creationId xmlns:a16="http://schemas.microsoft.com/office/drawing/2014/main" id="{D8019861-2058-13A6-9F53-CC5E332FE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55" y="1246866"/>
            <a:ext cx="557041" cy="557041"/>
          </a:xfrm>
          <a:prstGeom prst="rect">
            <a:avLst/>
          </a:prstGeom>
        </p:spPr>
      </p:pic>
      <p:pic>
        <p:nvPicPr>
          <p:cNvPr id="27" name="Image 2" descr="https://osspub.smallppt.com/uploadFile/template/20240606182028A085.png">
            <a:extLst>
              <a:ext uri="{FF2B5EF4-FFF2-40B4-BE49-F238E27FC236}">
                <a16:creationId xmlns:a16="http://schemas.microsoft.com/office/drawing/2014/main" id="{9AD50426-CAFE-223F-DF20-0FEAB2173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935" y="1566347"/>
            <a:ext cx="557041" cy="557041"/>
          </a:xfrm>
          <a:prstGeom prst="rect">
            <a:avLst/>
          </a:prstGeom>
        </p:spPr>
      </p:pic>
      <p:pic>
        <p:nvPicPr>
          <p:cNvPr id="28" name="Image 2" descr="https://osspub.smallppt.com/uploadFile/template/20240606182028A085.png">
            <a:extLst>
              <a:ext uri="{FF2B5EF4-FFF2-40B4-BE49-F238E27FC236}">
                <a16:creationId xmlns:a16="http://schemas.microsoft.com/office/drawing/2014/main" id="{659BD54C-2A6D-3B0D-C602-37C4A1373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80" y="3269900"/>
            <a:ext cx="557041" cy="557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21F3F-DC73-370F-73FA-3196D18BB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osspub.smallppt.com/uploadFile/template/20240606175025A914.jpg">
            <a:extLst>
              <a:ext uri="{FF2B5EF4-FFF2-40B4-BE49-F238E27FC236}">
                <a16:creationId xmlns:a16="http://schemas.microsoft.com/office/drawing/2014/main" id="{4ED00847-C497-09BA-3252-90667D3807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38" b="45727"/>
          <a:stretch/>
        </p:blipFill>
        <p:spPr>
          <a:xfrm>
            <a:off x="0" y="0"/>
            <a:ext cx="9144000" cy="2188155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2A31DB53-87D1-2ADE-122C-51734C715C5E}"/>
              </a:ext>
            </a:extLst>
          </p:cNvPr>
          <p:cNvSpPr/>
          <p:nvPr/>
        </p:nvSpPr>
        <p:spPr>
          <a:xfrm>
            <a:off x="-7031" y="0"/>
            <a:ext cx="9144000" cy="2188159"/>
          </a:xfrm>
          <a:custGeom>
            <a:avLst/>
            <a:gdLst/>
            <a:ahLst/>
            <a:cxnLst/>
            <a:rect l="l" t="t" r="r" b="b"/>
            <a:pathLst>
              <a:path w="9144000" h="2188159">
                <a:moveTo>
                  <a:pt x="0" y="0"/>
                </a:moveTo>
                <a:lnTo>
                  <a:pt x="9144000" y="0"/>
                </a:lnTo>
                <a:lnTo>
                  <a:pt x="9144000" y="2188159"/>
                </a:lnTo>
                <a:lnTo>
                  <a:pt x="0" y="218815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/>
        </p:spPr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1E9E9A85-168B-50D6-EABD-97E514B947E8}"/>
              </a:ext>
            </a:extLst>
          </p:cNvPr>
          <p:cNvSpPr/>
          <p:nvPr/>
        </p:nvSpPr>
        <p:spPr>
          <a:xfrm>
            <a:off x="0" y="2096715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0"/>
                </a:moveTo>
                <a:lnTo>
                  <a:pt x="9144000" y="0"/>
                </a:lnTo>
                <a:lnTo>
                  <a:pt x="9144000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D202F75-1654-18ED-4E97-E62FCBB440DD}"/>
              </a:ext>
            </a:extLst>
          </p:cNvPr>
          <p:cNvSpPr/>
          <p:nvPr/>
        </p:nvSpPr>
        <p:spPr>
          <a:xfrm>
            <a:off x="3207657" y="3171371"/>
            <a:ext cx="2409371" cy="69313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40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VO2MAX</a:t>
            </a:r>
            <a:endParaRPr lang="en-US" sz="2400" dirty="0"/>
          </a:p>
        </p:txBody>
      </p:sp>
      <p:pic>
        <p:nvPicPr>
          <p:cNvPr id="10242" name="Picture 2" descr="Southampton players undergo rigorous fitness tests before returning for  pre-season | Daily Mail Online">
            <a:extLst>
              <a:ext uri="{FF2B5EF4-FFF2-40B4-BE49-F238E27FC236}">
                <a16:creationId xmlns:a16="http://schemas.microsoft.com/office/drawing/2014/main" id="{8A7450E4-B868-DAD0-84F1-C1646E384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4457" cy="20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2.The 10 YoYo Test Tips to help you perform better.. -aerobic/anaerobic  capacity test-YoYo test-soccer Soccer 11">
            <a:extLst>
              <a:ext uri="{FF2B5EF4-FFF2-40B4-BE49-F238E27FC236}">
                <a16:creationId xmlns:a16="http://schemas.microsoft.com/office/drawing/2014/main" id="{DB12D504-B3A5-3EE6-901D-7DCDEA5D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60" y="4"/>
            <a:ext cx="2852509" cy="20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SMED - The Real Madrid team performing fitness check-up using the COSMED  K5">
            <a:extLst>
              <a:ext uri="{FF2B5EF4-FFF2-40B4-BE49-F238E27FC236}">
                <a16:creationId xmlns:a16="http://schemas.microsoft.com/office/drawing/2014/main" id="{98F2CCA5-ACC7-167F-78B1-CCF4319F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3"/>
            <a:ext cx="3272972" cy="20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5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4A1C1C-46F4-822A-1801-1E98DA7BC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4122143-C1B3-0971-149F-FAA67A319F2D}"/>
              </a:ext>
            </a:extLst>
          </p:cNvPr>
          <p:cNvSpPr/>
          <p:nvPr/>
        </p:nvSpPr>
        <p:spPr>
          <a:xfrm>
            <a:off x="777240" y="1250565"/>
            <a:ext cx="7959845" cy="142346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spcBef>
                <a:spcPts val="375"/>
              </a:spcBef>
            </a:pPr>
            <a:r>
              <a:rPr lang="el-GR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Η </a:t>
            </a:r>
            <a:r>
              <a:rPr lang="el-GR" b="1" dirty="0" err="1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εργομέτρηση</a:t>
            </a:r>
            <a:r>
              <a:rPr lang="el-GR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 σε παιδιά δεν αποσκοπεί στην κορύφωση απόδοσης, αλλά στην παρακολούθηση ανάπτυξης, κινητικών ικανοτήτων και πρόληψης τραυματισμών</a:t>
            </a:r>
            <a:r>
              <a:rPr lang="el-GR" sz="4400" dirty="0"/>
              <a:t>.</a:t>
            </a:r>
            <a:endParaRPr lang="en-US" sz="2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855ED76A-A249-A9B7-2112-719D6E7A5AF8}"/>
              </a:ext>
            </a:extLst>
          </p:cNvPr>
          <p:cNvSpPr/>
          <p:nvPr/>
        </p:nvSpPr>
        <p:spPr>
          <a:xfrm>
            <a:off x="0" y="477774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0"/>
                </a:moveTo>
                <a:lnTo>
                  <a:pt x="9144000" y="0"/>
                </a:lnTo>
                <a:lnTo>
                  <a:pt x="9144000" y="365760"/>
                </a:lnTo>
                <a:lnTo>
                  <a:pt x="0" y="36576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EB41E88-13B2-BCC5-F59C-F9469AB09F0A}"/>
              </a:ext>
            </a:extLst>
          </p:cNvPr>
          <p:cNvSpPr/>
          <p:nvPr/>
        </p:nvSpPr>
        <p:spPr>
          <a:xfrm flipH="1" flipV="1">
            <a:off x="8412480" y="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0"/>
                </a:moveTo>
                <a:lnTo>
                  <a:pt x="0" y="731520"/>
                </a:lnTo>
                <a:lnTo>
                  <a:pt x="731520" y="73152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96B68C1A-3C94-22F5-935A-2BD690238F58}"/>
              </a:ext>
            </a:extLst>
          </p:cNvPr>
          <p:cNvSpPr/>
          <p:nvPr/>
        </p:nvSpPr>
        <p:spPr>
          <a:xfrm>
            <a:off x="1374569" y="1969633"/>
            <a:ext cx="6394861" cy="182880"/>
          </a:xfrm>
          <a:custGeom>
            <a:avLst/>
            <a:gdLst/>
            <a:ahLst/>
            <a:cxnLst/>
            <a:rect l="l" t="t" r="r" b="b"/>
            <a:pathLst>
              <a:path w="4849091" h="182880">
                <a:moveTo>
                  <a:pt x="0" y="0"/>
                </a:moveTo>
                <a:lnTo>
                  <a:pt x="4849091" y="0"/>
                </a:lnTo>
                <a:lnTo>
                  <a:pt x="4849091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92242B61-79C5-33E4-7DC9-5B72411C116A}"/>
              </a:ext>
            </a:extLst>
          </p:cNvPr>
          <p:cNvSpPr/>
          <p:nvPr/>
        </p:nvSpPr>
        <p:spPr>
          <a:xfrm>
            <a:off x="0" y="400088"/>
            <a:ext cx="868680" cy="448475"/>
          </a:xfrm>
          <a:custGeom>
            <a:avLst/>
            <a:gdLst/>
            <a:ahLst/>
            <a:cxnLst/>
            <a:rect l="l" t="t" r="r" b="b"/>
            <a:pathLst>
              <a:path w="868680" h="448475">
                <a:moveTo>
                  <a:pt x="0" y="0"/>
                </a:moveTo>
                <a:lnTo>
                  <a:pt x="868680" y="0"/>
                </a:lnTo>
                <a:lnTo>
                  <a:pt x="868680" y="448475"/>
                </a:lnTo>
                <a:lnTo>
                  <a:pt x="0" y="448475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01962ED-CDF8-FEFF-5854-938A4C3F23A4}"/>
              </a:ext>
            </a:extLst>
          </p:cNvPr>
          <p:cNvSpPr/>
          <p:nvPr/>
        </p:nvSpPr>
        <p:spPr>
          <a:xfrm>
            <a:off x="0" y="400088"/>
            <a:ext cx="1554480" cy="457200"/>
          </a:xfrm>
          <a:custGeom>
            <a:avLst/>
            <a:gdLst/>
            <a:ahLst/>
            <a:cxnLst/>
            <a:rect l="l" t="t" r="r" b="b"/>
            <a:pathLst>
              <a:path w="1554480" h="457200">
                <a:moveTo>
                  <a:pt x="359756" y="0"/>
                </a:moveTo>
                <a:lnTo>
                  <a:pt x="1554480" y="0"/>
                </a:lnTo>
                <a:lnTo>
                  <a:pt x="1194724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39884-D964-47C4-DC4C-7B1D91B7F23F}"/>
              </a:ext>
            </a:extLst>
          </p:cNvPr>
          <p:cNvSpPr txBox="1"/>
          <p:nvPr/>
        </p:nvSpPr>
        <p:spPr>
          <a:xfrm>
            <a:off x="434340" y="3176498"/>
            <a:ext cx="889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«Η </a:t>
            </a:r>
            <a:r>
              <a:rPr lang="el-GR" b="1" dirty="0" err="1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εργομέτρηση</a:t>
            </a:r>
            <a:r>
              <a:rPr lang="el-GR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 δεν κυνηγά την επίδοση — προστατεύει το μέλλον της.»</a:t>
            </a:r>
            <a:endParaRPr lang="el-GR" sz="4400" b="1" dirty="0">
              <a:solidFill>
                <a:srgbClr val="9FFF24"/>
              </a:solidFill>
              <a:latin typeface="Arial" pitchFamily="34" charset="0"/>
              <a:cs typeface="Arial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79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osspub.smallppt.com/uploadFile/template/20240606175025A914.jpg"/>
          <p:cNvPicPr>
            <a:picLocks noChangeAspect="1"/>
          </p:cNvPicPr>
          <p:nvPr/>
        </p:nvPicPr>
        <p:blipFill>
          <a:blip r:embed="rId3"/>
          <a:srcRect t="11538" b="45727"/>
          <a:stretch/>
        </p:blipFill>
        <p:spPr>
          <a:xfrm>
            <a:off x="0" y="0"/>
            <a:ext cx="9144000" cy="218815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2188159"/>
          </a:xfrm>
          <a:custGeom>
            <a:avLst/>
            <a:gdLst/>
            <a:ahLst/>
            <a:cxnLst/>
            <a:rect l="l" t="t" r="r" b="b"/>
            <a:pathLst>
              <a:path w="9144000" h="2188159">
                <a:moveTo>
                  <a:pt x="0" y="0"/>
                </a:moveTo>
                <a:lnTo>
                  <a:pt x="9144000" y="0"/>
                </a:lnTo>
                <a:lnTo>
                  <a:pt x="9144000" y="2188159"/>
                </a:lnTo>
                <a:lnTo>
                  <a:pt x="0" y="218815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096715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0"/>
                </a:moveTo>
                <a:lnTo>
                  <a:pt x="9144000" y="0"/>
                </a:lnTo>
                <a:lnTo>
                  <a:pt x="9144000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/>
          <p:cNvSpPr/>
          <p:nvPr/>
        </p:nvSpPr>
        <p:spPr>
          <a:xfrm>
            <a:off x="403761" y="2804558"/>
            <a:ext cx="8229600" cy="153138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just">
              <a:lnSpc>
                <a:spcPct val="80000"/>
              </a:lnSpc>
              <a:spcBef>
                <a:spcPts val="375"/>
              </a:spcBef>
            </a:pPr>
            <a:r>
              <a:rPr lang="el-GR" sz="2000" dirty="0">
                <a:solidFill>
                  <a:schemeClr val="bg1"/>
                </a:solidFill>
              </a:rPr>
              <a:t>Η </a:t>
            </a:r>
            <a:r>
              <a:rPr lang="el-GR" sz="2000" dirty="0" err="1">
                <a:solidFill>
                  <a:schemeClr val="bg1"/>
                </a:solidFill>
              </a:rPr>
              <a:t>VO₂max</a:t>
            </a:r>
            <a:r>
              <a:rPr lang="el-GR" sz="2000" dirty="0">
                <a:solidFill>
                  <a:schemeClr val="bg1"/>
                </a:solidFill>
              </a:rPr>
              <a:t> (μέγιστη πρόσληψη οξυγόνου)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l-GR" sz="2000" dirty="0">
                <a:solidFill>
                  <a:schemeClr val="bg1"/>
                </a:solidFill>
              </a:rPr>
              <a:t>αποτελεί δείκτη της </a:t>
            </a:r>
            <a:r>
              <a:rPr lang="el-GR" sz="2000" b="1" dirty="0" err="1">
                <a:solidFill>
                  <a:schemeClr val="bg1"/>
                </a:solidFill>
              </a:rPr>
              <a:t>καρδιοαναπνευστικής</a:t>
            </a:r>
            <a:r>
              <a:rPr lang="el-GR" sz="2000" b="1" dirty="0">
                <a:solidFill>
                  <a:schemeClr val="bg1"/>
                </a:solidFill>
              </a:rPr>
              <a:t> ικανότητας</a:t>
            </a:r>
            <a:r>
              <a:rPr lang="el-GR" sz="2000" dirty="0">
                <a:solidFill>
                  <a:schemeClr val="bg1"/>
                </a:solidFill>
              </a:rPr>
              <a:t> ενός ατόμου. </a:t>
            </a:r>
            <a:endParaRPr lang="en-US" sz="20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r>
              <a:rPr lang="el-GR" sz="2000" dirty="0">
                <a:solidFill>
                  <a:schemeClr val="bg1"/>
                </a:solidFill>
              </a:rPr>
              <a:t>Εκφράζει τη μέγιστη ποσότητα οξυγόνου (σε </a:t>
            </a:r>
            <a:r>
              <a:rPr lang="el-GR" sz="2000" dirty="0" err="1">
                <a:solidFill>
                  <a:schemeClr val="bg1"/>
                </a:solidFill>
              </a:rPr>
              <a:t>ml</a:t>
            </a:r>
            <a:r>
              <a:rPr lang="el-GR" sz="2000" dirty="0">
                <a:solidFill>
                  <a:schemeClr val="bg1"/>
                </a:solidFill>
              </a:rPr>
              <a:t>) που μπορεί να προσλάβει, να μεταφέρει και να χρησιμοποιήσει το σώμα ανά κιλό σωματικού βάρους (</a:t>
            </a:r>
            <a:r>
              <a:rPr lang="el-GR" sz="2000" dirty="0" err="1">
                <a:solidFill>
                  <a:schemeClr val="bg1"/>
                </a:solidFill>
              </a:rPr>
              <a:t>ml</a:t>
            </a:r>
            <a:r>
              <a:rPr lang="el-GR" sz="2000" dirty="0">
                <a:solidFill>
                  <a:schemeClr val="bg1"/>
                </a:solidFill>
              </a:rPr>
              <a:t>/</a:t>
            </a:r>
            <a:r>
              <a:rPr lang="el-GR" sz="2000" dirty="0" err="1">
                <a:solidFill>
                  <a:schemeClr val="bg1"/>
                </a:solidFill>
              </a:rPr>
              <a:t>kg</a:t>
            </a:r>
            <a:r>
              <a:rPr lang="el-GR" sz="2000" dirty="0">
                <a:solidFill>
                  <a:schemeClr val="bg1"/>
                </a:solidFill>
              </a:rPr>
              <a:t>/</a:t>
            </a:r>
            <a:r>
              <a:rPr lang="el-GR" sz="2000" dirty="0" err="1">
                <a:solidFill>
                  <a:schemeClr val="bg1"/>
                </a:solidFill>
              </a:rPr>
              <a:t>min</a:t>
            </a:r>
            <a:r>
              <a:rPr lang="el-GR" sz="2000" dirty="0">
                <a:solidFill>
                  <a:schemeClr val="bg1"/>
                </a:solidFill>
              </a:rPr>
              <a:t>) κατά τη διάρκεια μέγιστης έντασης άσκησης</a:t>
            </a:r>
            <a:r>
              <a:rPr lang="el-GR" sz="2400" dirty="0">
                <a:solidFill>
                  <a:schemeClr val="bg1"/>
                </a:solidFill>
              </a:rPr>
              <a:t>.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VO2 Max Chart for Men and Women: What's a Good VO2 Max by Age? | DEXA Scan  Near Me">
            <a:extLst>
              <a:ext uri="{FF2B5EF4-FFF2-40B4-BE49-F238E27FC236}">
                <a16:creationId xmlns:a16="http://schemas.microsoft.com/office/drawing/2014/main" id="{7372B9DA-8CC3-8429-74EE-A81B2F67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04"/>
            <a:ext cx="2781053" cy="2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ow does a VO2max test on track work? RunMotion Running">
            <a:extLst>
              <a:ext uri="{FF2B5EF4-FFF2-40B4-BE49-F238E27FC236}">
                <a16:creationId xmlns:a16="http://schemas.microsoft.com/office/drawing/2014/main" id="{CAC265D5-2FC7-9B55-F4C1-5ECB505B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05" y="0"/>
            <a:ext cx="3150795" cy="20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VO2 Max: What It Is &amp; How to Improve Your Fitness Level">
            <a:extLst>
              <a:ext uri="{FF2B5EF4-FFF2-40B4-BE49-F238E27FC236}">
                <a16:creationId xmlns:a16="http://schemas.microsoft.com/office/drawing/2014/main" id="{018A9C2C-B8AE-FB68-475B-AE8600174A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0202" y="1266951"/>
            <a:ext cx="906483" cy="9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F8858A4-D869-AFF0-B5A7-994BA2A58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053" y="0"/>
            <a:ext cx="3212152" cy="20994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E86B7E-54AC-5893-0492-6FFE9D39F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>
            <a:extLst>
              <a:ext uri="{FF2B5EF4-FFF2-40B4-BE49-F238E27FC236}">
                <a16:creationId xmlns:a16="http://schemas.microsoft.com/office/drawing/2014/main" id="{0A5A0A03-33B7-F2AC-865E-DB7BD1A93686}"/>
              </a:ext>
            </a:extLst>
          </p:cNvPr>
          <p:cNvSpPr/>
          <p:nvPr/>
        </p:nvSpPr>
        <p:spPr>
          <a:xfrm>
            <a:off x="0" y="477774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0"/>
                </a:moveTo>
                <a:lnTo>
                  <a:pt x="9144000" y="0"/>
                </a:lnTo>
                <a:lnTo>
                  <a:pt x="9144000" y="365760"/>
                </a:lnTo>
                <a:lnTo>
                  <a:pt x="0" y="36576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52CF948E-0C38-B211-D1C5-235DD358057C}"/>
              </a:ext>
            </a:extLst>
          </p:cNvPr>
          <p:cNvSpPr/>
          <p:nvPr/>
        </p:nvSpPr>
        <p:spPr>
          <a:xfrm flipH="1" flipV="1">
            <a:off x="8412480" y="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0"/>
                </a:moveTo>
                <a:lnTo>
                  <a:pt x="0" y="731520"/>
                </a:lnTo>
                <a:lnTo>
                  <a:pt x="731520" y="73152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C747E8F5-FEB1-0795-6BEF-E139D7BC2D20}"/>
              </a:ext>
            </a:extLst>
          </p:cNvPr>
          <p:cNvSpPr/>
          <p:nvPr/>
        </p:nvSpPr>
        <p:spPr>
          <a:xfrm>
            <a:off x="1318162" y="1962299"/>
            <a:ext cx="6394861" cy="182880"/>
          </a:xfrm>
          <a:custGeom>
            <a:avLst/>
            <a:gdLst/>
            <a:ahLst/>
            <a:cxnLst/>
            <a:rect l="l" t="t" r="r" b="b"/>
            <a:pathLst>
              <a:path w="4849091" h="182880">
                <a:moveTo>
                  <a:pt x="0" y="0"/>
                </a:moveTo>
                <a:lnTo>
                  <a:pt x="4849091" y="0"/>
                </a:lnTo>
                <a:lnTo>
                  <a:pt x="4849091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CB1B3271-101B-39DB-AE76-74E9C1540A98}"/>
              </a:ext>
            </a:extLst>
          </p:cNvPr>
          <p:cNvSpPr/>
          <p:nvPr/>
        </p:nvSpPr>
        <p:spPr>
          <a:xfrm>
            <a:off x="0" y="400088"/>
            <a:ext cx="868680" cy="448475"/>
          </a:xfrm>
          <a:custGeom>
            <a:avLst/>
            <a:gdLst/>
            <a:ahLst/>
            <a:cxnLst/>
            <a:rect l="l" t="t" r="r" b="b"/>
            <a:pathLst>
              <a:path w="868680" h="448475">
                <a:moveTo>
                  <a:pt x="0" y="0"/>
                </a:moveTo>
                <a:lnTo>
                  <a:pt x="868680" y="0"/>
                </a:lnTo>
                <a:lnTo>
                  <a:pt x="868680" y="448475"/>
                </a:lnTo>
                <a:lnTo>
                  <a:pt x="0" y="448475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7353CA1D-12DF-928B-1FDA-E195F53567F8}"/>
              </a:ext>
            </a:extLst>
          </p:cNvPr>
          <p:cNvSpPr/>
          <p:nvPr/>
        </p:nvSpPr>
        <p:spPr>
          <a:xfrm>
            <a:off x="0" y="400088"/>
            <a:ext cx="1554480" cy="457200"/>
          </a:xfrm>
          <a:custGeom>
            <a:avLst/>
            <a:gdLst/>
            <a:ahLst/>
            <a:cxnLst/>
            <a:rect l="l" t="t" r="r" b="b"/>
            <a:pathLst>
              <a:path w="1554480" h="457200">
                <a:moveTo>
                  <a:pt x="359756" y="0"/>
                </a:moveTo>
                <a:lnTo>
                  <a:pt x="1554480" y="0"/>
                </a:lnTo>
                <a:lnTo>
                  <a:pt x="1194724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25C6C00-5776-6B94-E60F-D2F20BBD9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" y="991883"/>
            <a:ext cx="860697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🧠 </a:t>
            </a:r>
            <a:r>
              <a:rPr kumimoji="0" lang="el-GR" altLang="el-GR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Επιστημονική θέση</a:t>
            </a:r>
            <a:endParaRPr kumimoji="0" lang="en-US" altLang="el-GR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«Η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VO₂max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αναπτύσσεται σταδιακά κατά την παιδική ηλικία και αυξάνεται σημαντικά κατά την εφηβεία. Η κορύφωση της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VO₂max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δεν ταυτίζεται απαραίτητα με το τέλος της εφηβείας, καθώς οι προπονητικές επιδράσεις συνεχίζουν να έχουν επίδραση στη νεαρή ενήλικη ζωή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.»</a:t>
            </a:r>
            <a:r>
              <a:rPr kumimoji="0" lang="en-US" altLang="el-G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Armstrong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Welsman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2020)</a:t>
            </a:r>
            <a:endParaRPr kumimoji="0" lang="en-US" altLang="el-GR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8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27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5431"/>
            <a:ext cx="9144000" cy="53594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0"/>
                </a:moveTo>
                <a:lnTo>
                  <a:pt x="9144000" y="0"/>
                </a:lnTo>
                <a:lnTo>
                  <a:pt x="9144000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  <p:txBody>
          <a:bodyPr/>
          <a:lstStyle/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C10F4E9-ABD4-5CD0-0429-9592FA7A1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8" y="725714"/>
            <a:ext cx="8743956" cy="41728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FEBF0-885C-27D3-F5B2-AEE39841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>
            <a:extLst>
              <a:ext uri="{FF2B5EF4-FFF2-40B4-BE49-F238E27FC236}">
                <a16:creationId xmlns:a16="http://schemas.microsoft.com/office/drawing/2014/main" id="{F9DDD8D4-52A7-ABD0-D759-6F41FB4B1368}"/>
              </a:ext>
            </a:extLst>
          </p:cNvPr>
          <p:cNvSpPr/>
          <p:nvPr/>
        </p:nvSpPr>
        <p:spPr>
          <a:xfrm>
            <a:off x="-101600" y="1102487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0"/>
                </a:moveTo>
                <a:lnTo>
                  <a:pt x="9144000" y="0"/>
                </a:lnTo>
                <a:lnTo>
                  <a:pt x="9144000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D8BF7CF8-A87D-F184-A26B-3F7D621EF3B9}"/>
              </a:ext>
            </a:extLst>
          </p:cNvPr>
          <p:cNvSpPr/>
          <p:nvPr/>
        </p:nvSpPr>
        <p:spPr>
          <a:xfrm>
            <a:off x="181429" y="441394"/>
            <a:ext cx="8229600" cy="4927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4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⚽️ </a:t>
            </a:r>
            <a:r>
              <a:rPr lang="el-GR" sz="2400" b="1" dirty="0">
                <a:solidFill>
                  <a:schemeClr val="bg1"/>
                </a:solidFill>
              </a:rPr>
              <a:t>Γιατί μετράμε τη </a:t>
            </a:r>
            <a:r>
              <a:rPr lang="el-GR" sz="2400" b="1" dirty="0" err="1">
                <a:solidFill>
                  <a:schemeClr val="bg1"/>
                </a:solidFill>
              </a:rPr>
              <a:t>VO₂max</a:t>
            </a:r>
            <a:r>
              <a:rPr lang="el-GR" sz="2400" b="1" dirty="0">
                <a:solidFill>
                  <a:schemeClr val="bg1"/>
                </a:solidFill>
              </a:rPr>
              <a:t> σε νεαρούς ποδοσφαιριστές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501B-F4C9-60B0-030C-6FAF015454CD}"/>
              </a:ext>
            </a:extLst>
          </p:cNvPr>
          <p:cNvSpPr txBox="1"/>
          <p:nvPr/>
        </p:nvSpPr>
        <p:spPr>
          <a:xfrm>
            <a:off x="166915" y="1453696"/>
            <a:ext cx="8302172" cy="2767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Αξιολόγηση αντοχής αγώνα</a:t>
            </a:r>
            <a:endParaRPr lang="el-G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Καθορισμός θέσης &amp; ταλέντου</a:t>
            </a:r>
            <a:endParaRPr lang="el-G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Καθοδήγηση προπόνησης με ζώνες έντασης</a:t>
            </a:r>
            <a:endParaRPr lang="el-G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Ανίχνευση προόδου &amp; προσαρμογής</a:t>
            </a:r>
            <a:endParaRPr lang="el-G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Σύγκριση με ηλικιακά πρότυπα</a:t>
            </a:r>
            <a:endParaRPr lang="el-G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Επιλογή &amp; παρακολούθηση ταλέντων</a:t>
            </a:r>
            <a:endParaRPr lang="el-G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Υποστηρικτικός δείκτης φυσιολογικής ανάπτυξης (PHV)</a:t>
            </a:r>
            <a:endParaRPr lang="el-G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87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84C31E-22C5-EB83-F2A6-E56FACB5F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>
            <a:extLst>
              <a:ext uri="{FF2B5EF4-FFF2-40B4-BE49-F238E27FC236}">
                <a16:creationId xmlns:a16="http://schemas.microsoft.com/office/drawing/2014/main" id="{1246867C-4225-FD41-D2AB-F02430CC031B}"/>
              </a:ext>
            </a:extLst>
          </p:cNvPr>
          <p:cNvSpPr/>
          <p:nvPr/>
        </p:nvSpPr>
        <p:spPr>
          <a:xfrm>
            <a:off x="-101600" y="1102487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0"/>
                </a:moveTo>
                <a:lnTo>
                  <a:pt x="9144000" y="0"/>
                </a:lnTo>
                <a:lnTo>
                  <a:pt x="9144000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9BF1B1DE-6C46-0836-D3E7-E6737AEBF7B2}"/>
              </a:ext>
            </a:extLst>
          </p:cNvPr>
          <p:cNvSpPr/>
          <p:nvPr/>
        </p:nvSpPr>
        <p:spPr>
          <a:xfrm>
            <a:off x="181429" y="441394"/>
            <a:ext cx="8229600" cy="4927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4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⚽️ </a:t>
            </a:r>
            <a:r>
              <a:rPr lang="el-GR" sz="2400" b="1" dirty="0">
                <a:solidFill>
                  <a:schemeClr val="bg1"/>
                </a:solidFill>
              </a:rPr>
              <a:t>Γιατί μετράμε τη </a:t>
            </a:r>
            <a:r>
              <a:rPr lang="el-GR" sz="2400" b="1" dirty="0" err="1">
                <a:solidFill>
                  <a:schemeClr val="bg1"/>
                </a:solidFill>
              </a:rPr>
              <a:t>VO₂max</a:t>
            </a:r>
            <a:r>
              <a:rPr lang="el-GR" sz="2400" b="1" dirty="0">
                <a:solidFill>
                  <a:schemeClr val="bg1"/>
                </a:solidFill>
              </a:rPr>
              <a:t> σε νεαρούς ποδοσφαιριστές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11B5-61E2-6D9B-1F99-B55A66818C1E}"/>
              </a:ext>
            </a:extLst>
          </p:cNvPr>
          <p:cNvSpPr txBox="1"/>
          <p:nvPr/>
        </p:nvSpPr>
        <p:spPr>
          <a:xfrm>
            <a:off x="166915" y="1453696"/>
            <a:ext cx="8302172" cy="3136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kern="100" dirty="0">
                <a:solidFill>
                  <a:srgbClr val="66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Πρόληψη Υγείας &amp; </a:t>
            </a:r>
            <a:r>
              <a:rPr lang="el-GR" sz="2400" b="1" kern="100" dirty="0" err="1">
                <a:solidFill>
                  <a:srgbClr val="66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Παθοφυσιολογικών</a:t>
            </a:r>
            <a:r>
              <a:rPr lang="el-GR" sz="2400" b="1" kern="100" dirty="0">
                <a:solidFill>
                  <a:srgbClr val="66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Καταστάσεων</a:t>
            </a:r>
            <a:endParaRPr lang="el-GR" sz="1800" kern="100" dirty="0">
              <a:solidFill>
                <a:srgbClr val="66FF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Πρόληψη πρόωρης κόπωσης &amp; τραυματισμών</a:t>
            </a:r>
            <a:endParaRPr lang="el-G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Έγκαιρη αναγνώριση προβλημάτων υγείας</a:t>
            </a:r>
            <a:endParaRPr lang="el-G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Πρόληψη μεταβολικών ανισορροπιών</a:t>
            </a:r>
            <a:endParaRPr lang="el-G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Δείκτης ψυχοσωματικής ισορροπίας (</a:t>
            </a:r>
            <a:r>
              <a:rPr lang="el-GR" sz="1400" dirty="0">
                <a:solidFill>
                  <a:schemeClr val="bg1"/>
                </a:solidFill>
              </a:rPr>
              <a:t>Ψυχολογική κόπωση, στρες, κακός ύπνος)</a:t>
            </a:r>
            <a:endParaRPr lang="el-G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Ανίχνευση καθυστερημένης βιολογικής ωρίμανσης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400" dirty="0">
                <a:solidFill>
                  <a:schemeClr val="bg1"/>
                </a:solidFill>
              </a:rPr>
              <a:t>(Παιδί με φυσιολογική ηλικία αλλά στασιμότητα στη </a:t>
            </a:r>
            <a:r>
              <a:rPr lang="el-GR" sz="1400" dirty="0" err="1">
                <a:solidFill>
                  <a:schemeClr val="bg1"/>
                </a:solidFill>
              </a:rPr>
              <a:t>VO₂max</a:t>
            </a:r>
            <a:r>
              <a:rPr lang="el-GR" sz="1400" dirty="0">
                <a:solidFill>
                  <a:schemeClr val="bg1"/>
                </a:solidFill>
              </a:rPr>
              <a:t> → πιθανή καθυστέρηση PHV.)</a:t>
            </a:r>
            <a:endParaRPr lang="el-GR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l-G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Πρόληψη αποκλεισμού από προπονητικά πλάνα (</a:t>
            </a:r>
            <a:r>
              <a:rPr lang="el-GR" sz="1400" dirty="0">
                <a:solidFill>
                  <a:schemeClr val="bg1"/>
                </a:solidFill>
              </a:rPr>
              <a:t>Παιδιά με χαμηλή </a:t>
            </a:r>
            <a:r>
              <a:rPr lang="el-GR" sz="1400" dirty="0" err="1">
                <a:solidFill>
                  <a:schemeClr val="bg1"/>
                </a:solidFill>
              </a:rPr>
              <a:t>VO₂max</a:t>
            </a:r>
            <a:r>
              <a:rPr lang="el-GR" sz="1400" dirty="0">
                <a:solidFill>
                  <a:schemeClr val="bg1"/>
                </a:solidFill>
              </a:rPr>
              <a:t> συχνά “</a:t>
            </a:r>
            <a:r>
              <a:rPr lang="el-GR" sz="1400" dirty="0" err="1">
                <a:solidFill>
                  <a:schemeClr val="bg1"/>
                </a:solidFill>
              </a:rPr>
              <a:t>παραμελούνται</a:t>
            </a:r>
            <a:r>
              <a:rPr lang="el-GR" sz="1400" dirty="0">
                <a:solidFill>
                  <a:schemeClr val="bg1"/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583647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71378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▰ </a:t>
            </a: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σημασία του PHV </a:t>
            </a:r>
            <a:r>
              <a:rPr lang="el-GR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r>
              <a:rPr lang="en-US" sz="21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Peak Height Velocity</a:t>
            </a:r>
            <a:r>
              <a:rPr lang="el-GR" sz="21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)</a:t>
            </a:r>
            <a:r>
              <a:rPr lang="en-US" sz="21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στην ανάπτυξη φυσικών ικανοτήτων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1641348" y="1188431"/>
            <a:ext cx="5194706" cy="1097280"/>
          </a:xfrm>
          <a:custGeom>
            <a:avLst/>
            <a:gdLst/>
            <a:ahLst/>
            <a:cxnLst/>
            <a:rect l="l" t="t" r="r" b="b"/>
            <a:pathLst>
              <a:path w="5194706" h="1097280">
                <a:moveTo>
                  <a:pt x="53193" y="0"/>
                </a:moveTo>
                <a:lnTo>
                  <a:pt x="5141513" y="0"/>
                </a:lnTo>
                <a:quadBezTo>
                  <a:pt x="5194706" y="0"/>
                  <a:pt x="5194706" y="53193"/>
                </a:quadBezTo>
                <a:lnTo>
                  <a:pt x="5194706" y="1044087"/>
                </a:lnTo>
                <a:quadBezTo>
                  <a:pt x="5194706" y="1097280"/>
                  <a:pt x="5141513" y="1097280"/>
                </a:quadBezTo>
                <a:lnTo>
                  <a:pt x="53193" y="1097280"/>
                </a:lnTo>
                <a:quadBezTo>
                  <a:pt x="0" y="1097280"/>
                  <a:pt x="0" y="1044087"/>
                </a:quadBezTo>
                <a:lnTo>
                  <a:pt x="0" y="53193"/>
                </a:lnTo>
                <a:quadBezTo>
                  <a:pt x="0" y="0"/>
                  <a:pt x="53193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451702" y="1188431"/>
            <a:ext cx="1207008" cy="1097280"/>
          </a:xfrm>
          <a:custGeom>
            <a:avLst/>
            <a:gdLst/>
            <a:ahLst/>
            <a:cxnLst/>
            <a:rect l="l" t="t" r="r" b="b"/>
            <a:pathLst>
              <a:path w="1207008" h="1097280">
                <a:moveTo>
                  <a:pt x="137160" y="0"/>
                </a:moveTo>
                <a:lnTo>
                  <a:pt x="1207008" y="0"/>
                </a:lnTo>
                <a:lnTo>
                  <a:pt x="1207008" y="960120"/>
                </a:lnTo>
                <a:quadBezTo>
                  <a:pt x="1207008" y="1097280"/>
                  <a:pt x="1069848" y="1097280"/>
                </a:quadBezTo>
                <a:lnTo>
                  <a:pt x="0" y="1097280"/>
                </a:lnTo>
                <a:lnTo>
                  <a:pt x="0" y="137160"/>
                </a:lnTo>
                <a:quadBezTo>
                  <a:pt x="0" y="0"/>
                  <a:pt x="137160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9FFF24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687068" y="1188431"/>
            <a:ext cx="4572000" cy="367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Κατανόηση του PHV και της ανάπτυξης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1687068" y="1563335"/>
            <a:ext cx="45720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Το PHV αναφέρεται στη μέγιστη ταχύτητα ανάπτυξης του ύψους και επηρεάζει τις αθλητικές ικανότητες.</a:t>
            </a:r>
            <a:endParaRPr lang="en-US" sz="1500" dirty="0"/>
          </a:p>
        </p:txBody>
      </p:sp>
      <p:pic>
        <p:nvPicPr>
          <p:cNvPr id="7" name="Image 0" descr="https://osspub.smallppt.com/uploadFile/20240606183301A1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42" y="1383107"/>
            <a:ext cx="707928" cy="707928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3492094" y="2435149"/>
            <a:ext cx="5194706" cy="1097280"/>
          </a:xfrm>
          <a:custGeom>
            <a:avLst/>
            <a:gdLst/>
            <a:ahLst/>
            <a:cxnLst/>
            <a:rect l="l" t="t" r="r" b="b"/>
            <a:pathLst>
              <a:path w="5194706" h="1097280">
                <a:moveTo>
                  <a:pt x="54243" y="0"/>
                </a:moveTo>
                <a:lnTo>
                  <a:pt x="5140464" y="0"/>
                </a:lnTo>
                <a:quadBezTo>
                  <a:pt x="5194706" y="0"/>
                  <a:pt x="5194706" y="54243"/>
                </a:quadBezTo>
                <a:lnTo>
                  <a:pt x="5194706" y="1043037"/>
                </a:lnTo>
                <a:quadBezTo>
                  <a:pt x="5194706" y="1097280"/>
                  <a:pt x="5140464" y="1097280"/>
                </a:quadBezTo>
                <a:lnTo>
                  <a:pt x="54243" y="1097280"/>
                </a:lnTo>
                <a:quadBezTo>
                  <a:pt x="0" y="1097280"/>
                  <a:pt x="0" y="1043037"/>
                </a:quadBezTo>
                <a:lnTo>
                  <a:pt x="0" y="54243"/>
                </a:lnTo>
                <a:quadBezTo>
                  <a:pt x="0" y="0"/>
                  <a:pt x="54243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9FFF24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2766060" y="2435149"/>
            <a:ext cx="1207008" cy="1097280"/>
          </a:xfrm>
          <a:custGeom>
            <a:avLst/>
            <a:gdLst/>
            <a:ahLst/>
            <a:cxnLst/>
            <a:rect l="l" t="t" r="r" b="b"/>
            <a:pathLst>
              <a:path w="1207008" h="1097280">
                <a:moveTo>
                  <a:pt x="137160" y="0"/>
                </a:moveTo>
                <a:lnTo>
                  <a:pt x="1207008" y="0"/>
                </a:lnTo>
                <a:lnTo>
                  <a:pt x="1207008" y="960120"/>
                </a:lnTo>
                <a:quadBezTo>
                  <a:pt x="1207008" y="1097280"/>
                  <a:pt x="1069848" y="1097280"/>
                </a:quadBezTo>
                <a:lnTo>
                  <a:pt x="0" y="1097280"/>
                </a:lnTo>
                <a:lnTo>
                  <a:pt x="0" y="137160"/>
                </a:lnTo>
                <a:quadBezTo>
                  <a:pt x="0" y="0"/>
                  <a:pt x="137160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037740" y="2435149"/>
            <a:ext cx="4572000" cy="367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Φυσικές ικανότητες και PHV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4037740" y="2810053"/>
            <a:ext cx="45720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φυσική ανάπτυξη επηρεάζει την εκρηκτικότητα και τη δύναμη των νέων αθλητών στο ποδόσφαιρο.</a:t>
            </a:r>
            <a:endParaRPr lang="en-US" sz="1500" dirty="0"/>
          </a:p>
        </p:txBody>
      </p:sp>
      <p:pic>
        <p:nvPicPr>
          <p:cNvPr id="12" name="Image 1" descr="https://osspub.smallppt.com/uploadFile/template/20240606182906A1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600" y="2629825"/>
            <a:ext cx="707928" cy="70792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57200" y="3682289"/>
            <a:ext cx="5194706" cy="1097280"/>
          </a:xfrm>
          <a:custGeom>
            <a:avLst/>
            <a:gdLst/>
            <a:ahLst/>
            <a:cxnLst/>
            <a:rect l="l" t="t" r="r" b="b"/>
            <a:pathLst>
              <a:path w="5194706" h="1097280">
                <a:moveTo>
                  <a:pt x="63689" y="0"/>
                </a:moveTo>
                <a:lnTo>
                  <a:pt x="5131017" y="0"/>
                </a:lnTo>
                <a:quadBezTo>
                  <a:pt x="5194706" y="0"/>
                  <a:pt x="5194706" y="63689"/>
                </a:quadBezTo>
                <a:lnTo>
                  <a:pt x="5194706" y="1033591"/>
                </a:lnTo>
                <a:quadBezTo>
                  <a:pt x="5194706" y="1097280"/>
                  <a:pt x="5131017" y="1097280"/>
                </a:quadBezTo>
                <a:lnTo>
                  <a:pt x="63689" y="1097280"/>
                </a:lnTo>
                <a:quadBezTo>
                  <a:pt x="0" y="1097280"/>
                  <a:pt x="0" y="1033591"/>
                </a:quadBezTo>
                <a:lnTo>
                  <a:pt x="0" y="63689"/>
                </a:lnTo>
                <a:quadBezTo>
                  <a:pt x="0" y="0"/>
                  <a:pt x="63689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5166507" y="3681868"/>
            <a:ext cx="1207471" cy="1097701"/>
          </a:xfrm>
          <a:custGeom>
            <a:avLst/>
            <a:gdLst/>
            <a:ahLst/>
            <a:cxnLst/>
            <a:rect l="l" t="t" r="r" b="b"/>
            <a:pathLst>
              <a:path w="1207471" h="1097701">
                <a:moveTo>
                  <a:pt x="137213" y="0"/>
                </a:moveTo>
                <a:lnTo>
                  <a:pt x="1207471" y="0"/>
                </a:lnTo>
                <a:lnTo>
                  <a:pt x="1207471" y="960488"/>
                </a:lnTo>
                <a:quadBezTo>
                  <a:pt x="1207471" y="1097701"/>
                  <a:pt x="1070258" y="1097701"/>
                </a:quadBezTo>
                <a:lnTo>
                  <a:pt x="0" y="1097701"/>
                </a:lnTo>
                <a:lnTo>
                  <a:pt x="0" y="137213"/>
                </a:lnTo>
                <a:quadBezTo>
                  <a:pt x="0" y="0"/>
                  <a:pt x="137213" y="0"/>
                </a:quadBezTo>
                <a:close/>
              </a:path>
            </a:pathLst>
          </a:custGeom>
          <a:solidFill>
            <a:srgbClr val="000000"/>
          </a:solidFill>
          <a:ln w="19050">
            <a:solidFill>
              <a:srgbClr val="9FFF24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502920" y="3681868"/>
            <a:ext cx="4572000" cy="367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Επιπτώσεις του PHV στην προπόνηση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502920" y="4056772"/>
            <a:ext cx="45720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προπόνηση πρέπει να προσαρμόζεται στο PHV για να ενισχύεται η απόδοση των ποδοσφαιριστών.</a:t>
            </a:r>
            <a:endParaRPr lang="en-US" sz="1500" dirty="0"/>
          </a:p>
        </p:txBody>
      </p:sp>
      <p:pic>
        <p:nvPicPr>
          <p:cNvPr id="17" name="Image 2" descr="https://osspub.smallppt.com/uploadFile/20240606183328A1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279" y="3876754"/>
            <a:ext cx="707928" cy="707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347119" y="620255"/>
            <a:ext cx="8564269" cy="4928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Κ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ατα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νό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ηση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της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PHV και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της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σχέσης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της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μ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την απόδοση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3609" y="2086308"/>
            <a:ext cx="9111288" cy="0"/>
          </a:xfrm>
          <a:custGeom>
            <a:avLst/>
            <a:gdLst/>
            <a:ahLst/>
            <a:cxnLst/>
            <a:rect l="l" t="t" r="r" b="b"/>
            <a:pathLst>
              <a:path w="9111288">
                <a:moveTo>
                  <a:pt x="0" y="0"/>
                </a:moveTo>
                <a:lnTo>
                  <a:pt x="9111288" y="0"/>
                </a:lnTo>
              </a:path>
            </a:pathLst>
          </a:custGeom>
          <a:noFill/>
          <a:ln w="19050">
            <a:solidFill>
              <a:srgbClr val="9FFF24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1192732" y="201125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7" name="Shape 4"/>
          <p:cNvSpPr/>
          <p:nvPr/>
        </p:nvSpPr>
        <p:spPr>
          <a:xfrm>
            <a:off x="3384617" y="201125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8AD42C"/>
          </a:solidFill>
          <a:ln/>
        </p:spPr>
      </p:sp>
      <p:sp>
        <p:nvSpPr>
          <p:cNvPr id="8" name="Shape 5"/>
          <p:cNvSpPr/>
          <p:nvPr/>
        </p:nvSpPr>
        <p:spPr>
          <a:xfrm>
            <a:off x="5576503" y="201125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83BF36"/>
          </a:solidFill>
          <a:ln/>
        </p:spPr>
      </p:sp>
      <p:sp>
        <p:nvSpPr>
          <p:cNvPr id="9" name="Shape 6"/>
          <p:cNvSpPr/>
          <p:nvPr/>
        </p:nvSpPr>
        <p:spPr>
          <a:xfrm>
            <a:off x="7768388" y="201125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76B22A"/>
          </a:solidFill>
          <a:ln/>
        </p:spPr>
      </p:sp>
      <p:sp>
        <p:nvSpPr>
          <p:cNvPr id="10" name="Text 7"/>
          <p:cNvSpPr/>
          <p:nvPr/>
        </p:nvSpPr>
        <p:spPr>
          <a:xfrm>
            <a:off x="232611" y="3103102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Το PHV είναι καθοριστικός δείκτης της σωματικής ανάπτυξης και των φυσικών ικανοτήτων των αθλητών.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232612" y="2369148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Ορισμός και σημασία του PHV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2424497" y="2369148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Επίδραση του PHV στις αθλητικές ικανότητες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2468879" y="3113210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φάση του PHV επηρεάζει την εκρηκτικότητα και τη δύναμη των ποδοσφαιριστών κατά την ανάπτυξή τους.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4616383" y="2369148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Στρατηγικές προπόνησης κατά PHV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4638573" y="3113210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Οι προπονήσεις κατά την περίοδο του PHV πρέπει να εστιάζουν στην ανάπτυξη εκρηκτικής δύναμης.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6808268" y="2369148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Αξιολόγηση της προόδου μετά το PHV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6808268" y="3116061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παρακολούθηση της προόδου παρέχει δεδομένα για τη βελτίωση των προπονητικών προγραμμάτων.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>
            <a:off x="8797981" y="-783"/>
            <a:ext cx="346019" cy="2401455"/>
          </a:xfrm>
          <a:custGeom>
            <a:avLst/>
            <a:gdLst/>
            <a:ahLst/>
            <a:cxnLst/>
            <a:rect l="l" t="t" r="r" b="b"/>
            <a:pathLst>
              <a:path w="346019" h="2401455">
                <a:moveTo>
                  <a:pt x="0" y="0"/>
                </a:moveTo>
                <a:lnTo>
                  <a:pt x="302766" y="0"/>
                </a:lnTo>
                <a:quadBezTo>
                  <a:pt x="346019" y="0"/>
                  <a:pt x="346019" y="43252"/>
                </a:quadBezTo>
                <a:lnTo>
                  <a:pt x="346019" y="2401455"/>
                </a:lnTo>
                <a:lnTo>
                  <a:pt x="0" y="2401455"/>
                </a:lnTo>
                <a:lnTo>
                  <a:pt x="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4690666"/>
            <a:ext cx="868680" cy="448475"/>
          </a:xfrm>
          <a:custGeom>
            <a:avLst/>
            <a:gdLst/>
            <a:ahLst/>
            <a:cxnLst/>
            <a:rect l="l" t="t" r="r" b="b"/>
            <a:pathLst>
              <a:path w="868680" h="448475">
                <a:moveTo>
                  <a:pt x="0" y="0"/>
                </a:moveTo>
                <a:lnTo>
                  <a:pt x="868680" y="0"/>
                </a:lnTo>
                <a:lnTo>
                  <a:pt x="868680" y="448475"/>
                </a:lnTo>
                <a:lnTo>
                  <a:pt x="0" y="448475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4686300"/>
            <a:ext cx="1554480" cy="457200"/>
          </a:xfrm>
          <a:custGeom>
            <a:avLst/>
            <a:gdLst/>
            <a:ahLst/>
            <a:cxnLst/>
            <a:rect l="l" t="t" r="r" b="b"/>
            <a:pathLst>
              <a:path w="1554480" h="457200">
                <a:moveTo>
                  <a:pt x="359756" y="0"/>
                </a:moveTo>
                <a:lnTo>
                  <a:pt x="1554480" y="0"/>
                </a:lnTo>
                <a:lnTo>
                  <a:pt x="1194724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274320"/>
            <a:ext cx="82296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▰ </a:t>
            </a: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Επιπτώσεις του PHV στην αθλητική απόδοση των νέων ποδοσφαιριστών</a:t>
            </a:r>
            <a:endParaRPr lang="en-US" sz="1500" dirty="0"/>
          </a:p>
        </p:txBody>
      </p:sp>
      <p:pic>
        <p:nvPicPr>
          <p:cNvPr id="6" name="Image 0" descr="https://osspub.smallppt.com/uploadFile/template/20240606182011A0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82" y="1336396"/>
            <a:ext cx="914400" cy="9144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33042" y="2250796"/>
            <a:ext cx="2468880" cy="367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Σχέση PHV και αθλητικών ικανοτήτων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32808" y="2808580"/>
            <a:ext cx="24688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ανάπτυξη των φυσικών ικανοτήτων επηρεάζει την αθλητική απόδοση σε αγώνες.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3337794" y="2250796"/>
            <a:ext cx="2468880" cy="367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Ανάπτυξη της ταχύτητας εκκίνησης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3337560" y="2808580"/>
            <a:ext cx="24688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ικανότητα να αλλάζουν κατεύθυνση γρήγορα είναι κρίσιμη για τους νεαρούς παίκτες.</a:t>
            </a:r>
            <a:endParaRPr lang="en-US" sz="1500" dirty="0"/>
          </a:p>
        </p:txBody>
      </p:sp>
      <p:pic>
        <p:nvPicPr>
          <p:cNvPr id="11" name="Image 1" descr="https://osspub.smallppt.com/uploadFile/template/20240606182022A0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336396"/>
            <a:ext cx="914400" cy="9144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042312" y="2250796"/>
            <a:ext cx="2468880" cy="367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Εκρηκτικότητα και επιδόσεις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6042312" y="2808580"/>
            <a:ext cx="24688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εκρηκτικότητα βελτιώνει την απόδοση κατά τη διάρκεια των αγώνων.</a:t>
            </a:r>
            <a:endParaRPr lang="en-US" sz="1500" dirty="0"/>
          </a:p>
        </p:txBody>
      </p:sp>
      <p:pic>
        <p:nvPicPr>
          <p:cNvPr id="14" name="Image 2" descr="https://osspub.smallppt.com/uploadFile/template/20240606182028A08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595" y="1336396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Πίνακας 14">
            <a:extLst>
              <a:ext uri="{FF2B5EF4-FFF2-40B4-BE49-F238E27FC236}">
                <a16:creationId xmlns:a16="http://schemas.microsoft.com/office/drawing/2014/main" id="{3DB51BBF-66FA-6EF9-CECF-EE80326CD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44013"/>
              </p:ext>
            </p:extLst>
          </p:nvPr>
        </p:nvGraphicFramePr>
        <p:xfrm>
          <a:off x="348342" y="205922"/>
          <a:ext cx="8447315" cy="4731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463">
                  <a:extLst>
                    <a:ext uri="{9D8B030D-6E8A-4147-A177-3AD203B41FA5}">
                      <a16:colId xmlns:a16="http://schemas.microsoft.com/office/drawing/2014/main" val="3621456967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3150998220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1112621994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711192942"/>
                    </a:ext>
                  </a:extLst>
                </a:gridCol>
                <a:gridCol w="1689463">
                  <a:extLst>
                    <a:ext uri="{9D8B030D-6E8A-4147-A177-3AD203B41FA5}">
                      <a16:colId xmlns:a16="http://schemas.microsoft.com/office/drawing/2014/main" val="859120420"/>
                    </a:ext>
                  </a:extLst>
                </a:gridCol>
              </a:tblGrid>
              <a:tr h="245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Φυσική Ικανότητα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Πριν το PHV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Κατά το PHV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Μετά το PHV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Παρατηρήσεις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extLst>
                  <a:ext uri="{0D108BD9-81ED-4DB2-BD59-A6C34878D82A}">
                    <a16:rowId xmlns:a16="http://schemas.microsoft.com/office/drawing/2014/main" val="3242543373"/>
                  </a:ext>
                </a:extLst>
              </a:tr>
              <a:tr h="940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Ταχύτητα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✅ Βέλτιστη περίοδος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⚠️ Πιθανή μείωση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✅ Συντήρηση/ενίσχυση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Πολύ σημαντικό να αναπτυχθεί νωρίς λόγω πλαστικότητας νευρικού συστήματος.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extLst>
                  <a:ext uri="{0D108BD9-81ED-4DB2-BD59-A6C34878D82A}">
                    <a16:rowId xmlns:a16="http://schemas.microsoft.com/office/drawing/2014/main" val="2717725090"/>
                  </a:ext>
                </a:extLst>
              </a:tr>
              <a:tr h="70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Δύναμη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⚠️ Με τεχνική έμφαση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⚠️ Περιορισμοί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✅ Εντατική ανάπτυξη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Μετά το PHV υπάρχει ορμονική υποστήριξη για μυϊκή ανάπτυξη.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extLst>
                  <a:ext uri="{0D108BD9-81ED-4DB2-BD59-A6C34878D82A}">
                    <a16:rowId xmlns:a16="http://schemas.microsoft.com/office/drawing/2014/main" val="1794807349"/>
                  </a:ext>
                </a:extLst>
              </a:tr>
              <a:tr h="70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Ισχύς (Power)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⚠️ Περιορισμένη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⚠️ Τεχνικά ασταθής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✅ Πολύ αποτελεσματική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Συνδέεται με ταχύτητα &amp; δύναμη. Ιδανικά μετά το PHV.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extLst>
                  <a:ext uri="{0D108BD9-81ED-4DB2-BD59-A6C34878D82A}">
                    <a16:rowId xmlns:a16="http://schemas.microsoft.com/office/drawing/2014/main" val="2607044247"/>
                  </a:ext>
                </a:extLst>
              </a:tr>
              <a:tr h="70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Αντοχή (Aerobic)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✅ Βασική θεμελίωση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⚠️ Συντήρηση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✅ Εντατική προπόνηση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Μικρότερη ανταπόκριση πριν το PHV. Περισσότερο αποτελεσματική μετά.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extLst>
                  <a:ext uri="{0D108BD9-81ED-4DB2-BD59-A6C34878D82A}">
                    <a16:rowId xmlns:a16="http://schemas.microsoft.com/office/drawing/2014/main" val="1663283675"/>
                  </a:ext>
                </a:extLst>
              </a:tr>
              <a:tr h="70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Ευλυγισία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✅ Μέγιστη ικανότητα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⚠️ Πιθανή μείωση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✅ Συντήρηση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Βελτιώνεται κυρίως πριν το PHV – σημαντική για πρόληψη τραυματισμών.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extLst>
                  <a:ext uri="{0D108BD9-81ED-4DB2-BD59-A6C34878D82A}">
                    <a16:rowId xmlns:a16="http://schemas.microsoft.com/office/drawing/2014/main" val="3719967987"/>
                  </a:ext>
                </a:extLst>
              </a:tr>
              <a:tr h="70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Ισορροπία / Συντονισμός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✅ Βέλτιστη ανάπτυξη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⚠️ Αστάθεια λόγω αλλαγών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>
                          <a:effectLst/>
                        </a:rPr>
                        <a:t>✅ Επανεκπαίδευση</a:t>
                      </a:r>
                      <a:endParaRPr lang="el-G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000" kern="100" dirty="0">
                          <a:effectLst/>
                        </a:rPr>
                        <a:t>Αναπτύσσονται νωρίς, αλλά διαταράσσονται προσωρινά στο PHV.</a:t>
                      </a:r>
                      <a:endParaRPr lang="el-G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77" marR="8477" marT="8477" marB="8477" anchor="ctr"/>
                </a:tc>
                <a:extLst>
                  <a:ext uri="{0D108BD9-81ED-4DB2-BD59-A6C34878D82A}">
                    <a16:rowId xmlns:a16="http://schemas.microsoft.com/office/drawing/2014/main" val="29671704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-5400000" flipH="1">
            <a:off x="5095951" y="1097280"/>
            <a:ext cx="5146243" cy="2949854"/>
          </a:xfrm>
          <a:custGeom>
            <a:avLst/>
            <a:gdLst/>
            <a:ahLst/>
            <a:cxnLst/>
            <a:rect l="l" t="t" r="r" b="b"/>
            <a:pathLst>
              <a:path w="5146243" h="2949854">
                <a:moveTo>
                  <a:pt x="5146243" y="0"/>
                </a:moveTo>
                <a:lnTo>
                  <a:pt x="5146243" y="2949854"/>
                </a:lnTo>
                <a:lnTo>
                  <a:pt x="0" y="2949854"/>
                </a:lnTo>
                <a:lnTo>
                  <a:pt x="0" y="1474927"/>
                </a:lnTo>
                <a:lnTo>
                  <a:pt x="5146243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3" name="Shape 1"/>
          <p:cNvSpPr/>
          <p:nvPr/>
        </p:nvSpPr>
        <p:spPr>
          <a:xfrm>
            <a:off x="6063288" y="-1090"/>
            <a:ext cx="1924242" cy="5144590"/>
          </a:xfrm>
          <a:custGeom>
            <a:avLst/>
            <a:gdLst/>
            <a:ahLst/>
            <a:cxnLst/>
            <a:rect l="l" t="t" r="r" b="b"/>
            <a:pathLst>
              <a:path w="1924242" h="5144590">
                <a:moveTo>
                  <a:pt x="1529773" y="0"/>
                </a:moveTo>
                <a:lnTo>
                  <a:pt x="1924242" y="0"/>
                </a:lnTo>
                <a:lnTo>
                  <a:pt x="394470" y="5144590"/>
                </a:lnTo>
                <a:lnTo>
                  <a:pt x="0" y="514459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>
          <a:xfrm>
            <a:off x="457200" y="4076165"/>
            <a:ext cx="5120640" cy="5399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Εξατομίκευση προπονητικών προγραμμάτων ανάλογα με το PHV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57200" y="274320"/>
            <a:ext cx="6400800" cy="45525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▰</a:t>
            </a:r>
            <a:endParaRPr lang="en-US" sz="1500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4F74564-AE12-4E38-4F03-40BD9C23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9" y="366179"/>
            <a:ext cx="5837543" cy="3371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-5400000" flipH="1">
            <a:off x="5095951" y="1097280"/>
            <a:ext cx="5146243" cy="2949854"/>
          </a:xfrm>
          <a:custGeom>
            <a:avLst/>
            <a:gdLst/>
            <a:ahLst/>
            <a:cxnLst/>
            <a:rect l="l" t="t" r="r" b="b"/>
            <a:pathLst>
              <a:path w="5146243" h="2949854">
                <a:moveTo>
                  <a:pt x="5146243" y="0"/>
                </a:moveTo>
                <a:lnTo>
                  <a:pt x="5146243" y="2949854"/>
                </a:lnTo>
                <a:lnTo>
                  <a:pt x="0" y="2949854"/>
                </a:lnTo>
                <a:lnTo>
                  <a:pt x="0" y="1474927"/>
                </a:lnTo>
                <a:lnTo>
                  <a:pt x="5146243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3" name="Shape 1"/>
          <p:cNvSpPr/>
          <p:nvPr/>
        </p:nvSpPr>
        <p:spPr>
          <a:xfrm>
            <a:off x="6063288" y="-1090"/>
            <a:ext cx="1924242" cy="5144590"/>
          </a:xfrm>
          <a:custGeom>
            <a:avLst/>
            <a:gdLst/>
            <a:ahLst/>
            <a:cxnLst/>
            <a:rect l="l" t="t" r="r" b="b"/>
            <a:pathLst>
              <a:path w="1924242" h="5144590">
                <a:moveTo>
                  <a:pt x="1529773" y="0"/>
                </a:moveTo>
                <a:lnTo>
                  <a:pt x="1924242" y="0"/>
                </a:lnTo>
                <a:lnTo>
                  <a:pt x="394470" y="5144590"/>
                </a:lnTo>
                <a:lnTo>
                  <a:pt x="0" y="514459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" name="Shape 2"/>
          <p:cNvSpPr/>
          <p:nvPr/>
        </p:nvSpPr>
        <p:spPr>
          <a:xfrm>
            <a:off x="5754393" y="1300734"/>
            <a:ext cx="2542032" cy="2542032"/>
          </a:xfrm>
          <a:custGeom>
            <a:avLst/>
            <a:gdLst/>
            <a:ahLst/>
            <a:cxnLst/>
            <a:rect l="l" t="t" r="r" b="b"/>
            <a:pathLst>
              <a:path w="2542032" h="2542032">
                <a:moveTo>
                  <a:pt x="1271016" y="0"/>
                </a:moveTo>
                <a:cubicBezTo>
                  <a:pt x="1972509" y="0"/>
                  <a:pt x="2542032" y="569523"/>
                  <a:pt x="2542032" y="1271016"/>
                </a:cubicBezTo>
                <a:cubicBezTo>
                  <a:pt x="2542032" y="1972509"/>
                  <a:pt x="1972509" y="2542032"/>
                  <a:pt x="1271016" y="2542032"/>
                </a:cubicBezTo>
                <a:cubicBezTo>
                  <a:pt x="569523" y="2542032"/>
                  <a:pt x="0" y="1972509"/>
                  <a:pt x="0" y="1271016"/>
                </a:cubicBezTo>
                <a:cubicBezTo>
                  <a:pt x="0" y="569523"/>
                  <a:pt x="569523" y="0"/>
                  <a:pt x="1271016" y="0"/>
                </a:cubicBezTo>
                <a:close/>
              </a:path>
            </a:pathLst>
          </a:custGeom>
          <a:solidFill>
            <a:srgbClr val="9FFF24"/>
          </a:solidFill>
          <a:ln/>
          <a:effectLst>
            <a:outerShdw blurRad="19050" dist="38100" dir="2700000" algn="bl" rotWithShape="0">
              <a:srgbClr val="588F12">
                <a:alpha val="10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368135" y="642455"/>
            <a:ext cx="6400800" cy="4928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▰ </a:t>
            </a:r>
            <a:r>
              <a:rPr lang="el-GR" sz="21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Τι είναι η </a:t>
            </a:r>
            <a:r>
              <a:rPr lang="el-GR" sz="2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ργομετρική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ξιολόγηση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42BCD-C5A3-F75C-523C-196105F25717}"/>
              </a:ext>
            </a:extLst>
          </p:cNvPr>
          <p:cNvSpPr txBox="1"/>
          <p:nvPr/>
        </p:nvSpPr>
        <p:spPr>
          <a:xfrm>
            <a:off x="320088" y="1836202"/>
            <a:ext cx="53206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Η εργομετρική αξιολόγηση είναι η διαδικασία μέτρησης και εκτίμησης της φυσικής κατάστασης ενός ατόμου με σκοπό την ανάλυση των βασικών παραμέτρων της φυσικής του ικανότητας, χρησιμοποιώντας διάφορες δοκιμασίες (απλές ή πιο σύνθετες) .</a:t>
            </a:r>
          </a:p>
        </p:txBody>
      </p:sp>
      <p:pic>
        <p:nvPicPr>
          <p:cNvPr id="11" name="Image 0">
            <a:extLst>
              <a:ext uri="{FF2B5EF4-FFF2-40B4-BE49-F238E27FC236}">
                <a16:creationId xmlns:a16="http://schemas.microsoft.com/office/drawing/2014/main" id="{BE82DC4C-5191-F7F1-FD11-4E92CC26AF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45249" y="1291590"/>
            <a:ext cx="2560320" cy="256032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713171" y="0"/>
            <a:ext cx="182880" cy="5143500"/>
          </a:xfrm>
          <a:custGeom>
            <a:avLst/>
            <a:gdLst/>
            <a:ahLst/>
            <a:cxnLst/>
            <a:rect l="l" t="t" r="r" b="b"/>
            <a:pathLst>
              <a:path w="182880" h="5143500">
                <a:moveTo>
                  <a:pt x="0" y="0"/>
                </a:moveTo>
                <a:lnTo>
                  <a:pt x="182880" y="0"/>
                </a:lnTo>
                <a:lnTo>
                  <a:pt x="18288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188720"/>
            <a:ext cx="182880" cy="3954780"/>
          </a:xfrm>
          <a:custGeom>
            <a:avLst/>
            <a:gdLst/>
            <a:ahLst/>
            <a:cxnLst/>
            <a:rect l="l" t="t" r="r" b="b"/>
            <a:pathLst>
              <a:path w="182880" h="3954780">
                <a:moveTo>
                  <a:pt x="0" y="0"/>
                </a:moveTo>
                <a:lnTo>
                  <a:pt x="182880" y="0"/>
                </a:lnTo>
                <a:lnTo>
                  <a:pt x="182880" y="3954780"/>
                </a:lnTo>
                <a:lnTo>
                  <a:pt x="0" y="39547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74320"/>
            <a:ext cx="4817094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▰ </a:t>
            </a: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Φάσεις προπόνησης πριν και μετά το PHV για αθλητές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02294" y="1218929"/>
            <a:ext cx="4572000" cy="36733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Προπόνηση πριν το PHV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702294" y="1593833"/>
            <a:ext cx="4572000" cy="36576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Περιορισμένες δυνατότητες εκρηκτικότητας και δύναμης, εστίαση στη γενική φυσική κατάσταση.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462711" y="13121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9" name="Text 6"/>
          <p:cNvSpPr/>
          <p:nvPr/>
        </p:nvSpPr>
        <p:spPr>
          <a:xfrm>
            <a:off x="702294" y="2381133"/>
            <a:ext cx="4572000" cy="36733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Προπόνηση κατά το PHV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702294" y="2755994"/>
            <a:ext cx="4572000" cy="36576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Αυξημένη εκρηκτικότητα και δύναμη, απαιτεί εστίαση στις συγκεκριμένες αθλητικές ικανότητες.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462711" y="24743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12" name="Text 9"/>
          <p:cNvSpPr/>
          <p:nvPr/>
        </p:nvSpPr>
        <p:spPr>
          <a:xfrm>
            <a:off x="702294" y="3543337"/>
            <a:ext cx="4572000" cy="36733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Προπόνηση μετά το PHV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02294" y="3918241"/>
            <a:ext cx="4572000" cy="36576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Επικέντρωση στην ανάπτυξη αντοχής και δύναμης για βελτίωση επιδόσεων.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462711" y="3636563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pic>
        <p:nvPicPr>
          <p:cNvPr id="15362" name="Picture 2" descr="Best Child Development Consultant in Mumbai | Child Growth Treatment">
            <a:extLst>
              <a:ext uri="{FF2B5EF4-FFF2-40B4-BE49-F238E27FC236}">
                <a16:creationId xmlns:a16="http://schemas.microsoft.com/office/drawing/2014/main" id="{3C89870C-E44B-A860-1BBB-F16F2D74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51" y="0"/>
            <a:ext cx="3247950" cy="21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166.906+ Fotos y Imágenes de Gama alta Gratis · Banco de Fotos Gratis">
            <a:extLst>
              <a:ext uri="{FF2B5EF4-FFF2-40B4-BE49-F238E27FC236}">
                <a16:creationId xmlns:a16="http://schemas.microsoft.com/office/drawing/2014/main" id="{ED603D68-FA50-BB56-F290-0E421B1D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50" y="2125526"/>
            <a:ext cx="3247951" cy="30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457200" y="457200"/>
            <a:ext cx="8229600" cy="98693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Καταγραφή προόδου των αθλητών μέσω εργομετρικών αξιολογήσεων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16459" y="2102697"/>
            <a:ext cx="9111288" cy="0"/>
          </a:xfrm>
          <a:custGeom>
            <a:avLst/>
            <a:gdLst/>
            <a:ahLst/>
            <a:cxnLst/>
            <a:rect l="l" t="t" r="r" b="b"/>
            <a:pathLst>
              <a:path w="9111288">
                <a:moveTo>
                  <a:pt x="0" y="0"/>
                </a:moveTo>
                <a:lnTo>
                  <a:pt x="9111288" y="0"/>
                </a:lnTo>
              </a:path>
            </a:pathLst>
          </a:custGeom>
          <a:noFill/>
          <a:ln w="19050">
            <a:solidFill>
              <a:srgbClr val="9FFF24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1192732" y="201125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7" name="Shape 4"/>
          <p:cNvSpPr/>
          <p:nvPr/>
        </p:nvSpPr>
        <p:spPr>
          <a:xfrm>
            <a:off x="3384617" y="201125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8AD42C"/>
          </a:solidFill>
          <a:ln/>
        </p:spPr>
      </p:sp>
      <p:sp>
        <p:nvSpPr>
          <p:cNvPr id="8" name="Shape 5"/>
          <p:cNvSpPr/>
          <p:nvPr/>
        </p:nvSpPr>
        <p:spPr>
          <a:xfrm>
            <a:off x="5576503" y="201125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83BF36"/>
          </a:solidFill>
          <a:ln/>
        </p:spPr>
      </p:sp>
      <p:sp>
        <p:nvSpPr>
          <p:cNvPr id="9" name="Shape 6"/>
          <p:cNvSpPr/>
          <p:nvPr/>
        </p:nvSpPr>
        <p:spPr>
          <a:xfrm>
            <a:off x="7768388" y="201125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76B22A"/>
          </a:solidFill>
          <a:ln/>
        </p:spPr>
      </p:sp>
      <p:sp>
        <p:nvSpPr>
          <p:cNvPr id="10" name="Text 7"/>
          <p:cNvSpPr/>
          <p:nvPr/>
        </p:nvSpPr>
        <p:spPr>
          <a:xfrm>
            <a:off x="232612" y="2920222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Εφαρμογή μεθόδων για αποτελεσματική παρακολούθηση της εξέλιξης των αθλητών.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232612" y="2369148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Πρακτική Συμβουλή Καταγραφής Προόδου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2424497" y="2369148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Αξιολόγηση Στρατηγικών Εκπαίδευσης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2424497" y="2920222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Ανάλυση της προόδου των αθλητών για την προσαρμογή των προγραμμάτων εκπαίδευσης.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4616383" y="2369148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Καθορισμός Στόχων για Αθλητές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4616383" y="2920222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καταγραφή των επιδόσεων βοηθά στην θέσπιση ρεαλιστικών και επιτεύξιμων στόχων.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6808268" y="2369148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Δημιουργία Εξατομικευμένων Σχεδίων Αθλητών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6808268" y="2920222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Σχεδίαση προπονητικών προγραμμάτων που ανταποκρίνονται στις ανάγκες κάθε αθλητή.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Πίνακας 17">
            <a:extLst>
              <a:ext uri="{FF2B5EF4-FFF2-40B4-BE49-F238E27FC236}">
                <a16:creationId xmlns:a16="http://schemas.microsoft.com/office/drawing/2014/main" id="{56DAAE27-A3B8-C348-B256-25E2CA8F0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7874"/>
              </p:ext>
            </p:extLst>
          </p:nvPr>
        </p:nvGraphicFramePr>
        <p:xfrm>
          <a:off x="471713" y="1521335"/>
          <a:ext cx="8200573" cy="3080317"/>
        </p:xfrm>
        <a:graphic>
          <a:graphicData uri="http://schemas.openxmlformats.org/drawingml/2006/table">
            <a:tbl>
              <a:tblPr/>
              <a:tblGrid>
                <a:gridCol w="3409417">
                  <a:extLst>
                    <a:ext uri="{9D8B030D-6E8A-4147-A177-3AD203B41FA5}">
                      <a16:colId xmlns:a16="http://schemas.microsoft.com/office/drawing/2014/main" val="1474156727"/>
                    </a:ext>
                  </a:extLst>
                </a:gridCol>
                <a:gridCol w="2395578">
                  <a:extLst>
                    <a:ext uri="{9D8B030D-6E8A-4147-A177-3AD203B41FA5}">
                      <a16:colId xmlns:a16="http://schemas.microsoft.com/office/drawing/2014/main" val="1702276135"/>
                    </a:ext>
                  </a:extLst>
                </a:gridCol>
                <a:gridCol w="2395578">
                  <a:extLst>
                    <a:ext uri="{9D8B030D-6E8A-4147-A177-3AD203B41FA5}">
                      <a16:colId xmlns:a16="http://schemas.microsoft.com/office/drawing/2014/main" val="88866814"/>
                    </a:ext>
                  </a:extLst>
                </a:gridCol>
              </a:tblGrid>
              <a:tr h="450778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Στόχος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Παιδιά / Έφηβοι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Ενήλικες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669195"/>
                  </a:ext>
                </a:extLst>
              </a:tr>
              <a:tr h="450778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Ανίχνευση ταλέντου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577276"/>
                  </a:ext>
                </a:extLst>
              </a:tr>
              <a:tr h="450778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Παρακολούθηση ανάπτυξης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584523"/>
                  </a:ext>
                </a:extLst>
              </a:tr>
              <a:tr h="788862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Εξατομίκευση προπονητικού φορτίου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18866"/>
                  </a:ext>
                </a:extLst>
              </a:tr>
              <a:tr h="488343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Πρόβλεψη απόδοσης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❌ </a:t>
                      </a: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(περιορισμένη)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996594"/>
                  </a:ext>
                </a:extLst>
              </a:tr>
              <a:tr h="450778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Πρόληψη τραυματισμών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942517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44869A40-DDEB-1D0E-A6E0-FE83E362F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08" y="108547"/>
            <a:ext cx="54996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🎯 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Σκοπός της</a:t>
            </a:r>
            <a:r>
              <a:rPr lang="en-US" altLang="el-GR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chemeClr val="bg1"/>
                </a:solidFill>
                <a:latin typeface="Arial" panose="020B0604020202020204" pitchFamily="34" charset="0"/>
              </a:rPr>
              <a:t>Εργομετρικής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Αξιολόγησης</a:t>
            </a:r>
            <a:r>
              <a:rPr kumimoji="0" lang="en-US" altLang="el-G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</a:rPr>
              <a:t>Παιδιά / Έφηβοι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vs 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</a:rPr>
              <a:t>Ενήλικες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5050A-1F1F-410B-5918-70A9E54B3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reative Problem Solving and Inquisitive Leadership | MIT">
            <a:extLst>
              <a:ext uri="{FF2B5EF4-FFF2-40B4-BE49-F238E27FC236}">
                <a16:creationId xmlns:a16="http://schemas.microsoft.com/office/drawing/2014/main" id="{C18BBCC9-C5D2-94C0-C87C-DBD0111E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29" y="536949"/>
            <a:ext cx="5174343" cy="387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26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227454-9BBB-217F-D56D-6F4FDE264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1D29D3-85F2-DE2C-8FB4-87ECF21F195A}"/>
              </a:ext>
            </a:extLst>
          </p:cNvPr>
          <p:cNvSpPr txBox="1"/>
          <p:nvPr/>
        </p:nvSpPr>
        <p:spPr>
          <a:xfrm>
            <a:off x="166915" y="1007906"/>
            <a:ext cx="87811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"</a:t>
            </a:r>
            <a:r>
              <a:rPr lang="el-GR" sz="4000" dirty="0">
                <a:solidFill>
                  <a:schemeClr val="bg1"/>
                </a:solidFill>
              </a:rPr>
              <a:t>Η ανάπτυξη κάθε παιδιού είναι μοναδική. </a:t>
            </a:r>
          </a:p>
          <a:p>
            <a:r>
              <a:rPr lang="el-GR" sz="4000" dirty="0">
                <a:solidFill>
                  <a:schemeClr val="bg1"/>
                </a:solidFill>
              </a:rPr>
              <a:t>Η δουλειά μας δεν είναι να  βιαστούμε, αλλά να τη στηρίξουμε."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69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521019-7E05-B56C-28E9-8C131E69E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8D7BE9-E0D6-E2B0-6EC3-E0DBCBFC1D86}"/>
              </a:ext>
            </a:extLst>
          </p:cNvPr>
          <p:cNvSpPr txBox="1"/>
          <p:nvPr/>
        </p:nvSpPr>
        <p:spPr>
          <a:xfrm>
            <a:off x="181429" y="2074706"/>
            <a:ext cx="8781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Ευχαριστώ για την προσοχή σας!</a:t>
            </a: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90A64295-10E3-59AD-1C20-D04E4B907CBD}"/>
              </a:ext>
            </a:extLst>
          </p:cNvPr>
          <p:cNvSpPr/>
          <p:nvPr/>
        </p:nvSpPr>
        <p:spPr>
          <a:xfrm>
            <a:off x="1313543" y="3017097"/>
            <a:ext cx="6698343" cy="306674"/>
          </a:xfrm>
          <a:custGeom>
            <a:avLst/>
            <a:gdLst/>
            <a:ahLst/>
            <a:cxnLst/>
            <a:rect l="l" t="t" r="r" b="b"/>
            <a:pathLst>
              <a:path w="9111288">
                <a:moveTo>
                  <a:pt x="0" y="0"/>
                </a:moveTo>
                <a:lnTo>
                  <a:pt x="9111288" y="0"/>
                </a:lnTo>
              </a:path>
            </a:pathLst>
          </a:custGeom>
          <a:noFill/>
          <a:ln w="165100">
            <a:solidFill>
              <a:srgbClr val="9FFF24"/>
            </a:solidFill>
            <a:prstDash val="solid"/>
            <a:headEnd type="none"/>
            <a:tailEnd type="none"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5C93E-8561-1DDE-262A-69F5310DDBE6}"/>
              </a:ext>
            </a:extLst>
          </p:cNvPr>
          <p:cNvSpPr txBox="1"/>
          <p:nvPr/>
        </p:nvSpPr>
        <p:spPr>
          <a:xfrm>
            <a:off x="370115" y="4127440"/>
            <a:ext cx="566057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1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Sarris G. Nikolaos </a:t>
            </a:r>
          </a:p>
          <a:p>
            <a:pPr algn="l" rtl="0">
              <a:buNone/>
            </a:pPr>
            <a:r>
              <a:rPr lang="en-US" sz="11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BSc Physical Education &amp; Sports Science, </a:t>
            </a:r>
          </a:p>
          <a:p>
            <a:pPr algn="l" rtl="0">
              <a:buNone/>
            </a:pPr>
            <a:r>
              <a:rPr lang="en-US" sz="11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MSc Maximizing Athletic Performance, </a:t>
            </a:r>
          </a:p>
          <a:p>
            <a:pPr algn="l"/>
            <a:r>
              <a:rPr lang="en-US" sz="11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MSc(c) Clinical </a:t>
            </a:r>
            <a:r>
              <a:rPr lang="en-US" sz="1100" b="1" dirty="0" err="1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Ergospirometry,Exercise</a:t>
            </a:r>
            <a:r>
              <a:rPr lang="en-US" sz="11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 &amp; Rehabilitation, </a:t>
            </a:r>
          </a:p>
          <a:p>
            <a:pPr algn="l"/>
            <a:r>
              <a:rPr lang="en-US" sz="1100" b="1" dirty="0" err="1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Uefa</a:t>
            </a:r>
            <a:r>
              <a:rPr lang="en-US" sz="11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 A Coache, Athletes Performance Owner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47649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>
            <a:off x="8797981" y="-783"/>
            <a:ext cx="346019" cy="2401455"/>
          </a:xfrm>
          <a:custGeom>
            <a:avLst/>
            <a:gdLst/>
            <a:ahLst/>
            <a:cxnLst/>
            <a:rect l="l" t="t" r="r" b="b"/>
            <a:pathLst>
              <a:path w="346019" h="2401455">
                <a:moveTo>
                  <a:pt x="0" y="0"/>
                </a:moveTo>
                <a:lnTo>
                  <a:pt x="302766" y="0"/>
                </a:lnTo>
                <a:quadBezTo>
                  <a:pt x="346019" y="0"/>
                  <a:pt x="346019" y="43252"/>
                </a:quadBezTo>
                <a:lnTo>
                  <a:pt x="346019" y="2401455"/>
                </a:lnTo>
                <a:lnTo>
                  <a:pt x="0" y="2401455"/>
                </a:lnTo>
                <a:lnTo>
                  <a:pt x="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4690666"/>
            <a:ext cx="868680" cy="448475"/>
          </a:xfrm>
          <a:custGeom>
            <a:avLst/>
            <a:gdLst/>
            <a:ahLst/>
            <a:cxnLst/>
            <a:rect l="l" t="t" r="r" b="b"/>
            <a:pathLst>
              <a:path w="868680" h="448475">
                <a:moveTo>
                  <a:pt x="0" y="0"/>
                </a:moveTo>
                <a:lnTo>
                  <a:pt x="868680" y="0"/>
                </a:lnTo>
                <a:lnTo>
                  <a:pt x="868680" y="448475"/>
                </a:lnTo>
                <a:lnTo>
                  <a:pt x="0" y="448475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4686300"/>
            <a:ext cx="1554480" cy="457200"/>
          </a:xfrm>
          <a:custGeom>
            <a:avLst/>
            <a:gdLst/>
            <a:ahLst/>
            <a:cxnLst/>
            <a:rect l="l" t="t" r="r" b="b"/>
            <a:pathLst>
              <a:path w="1554480" h="457200">
                <a:moveTo>
                  <a:pt x="359756" y="0"/>
                </a:moveTo>
                <a:lnTo>
                  <a:pt x="1554480" y="0"/>
                </a:lnTo>
                <a:lnTo>
                  <a:pt x="1194724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274320"/>
            <a:ext cx="8229600" cy="6949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▰ </a:t>
            </a: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Διαδικασία εργομετρικής αξιολόγησης για ποδοσφαιριστές στην αναπτυξιακή ηλικία</a:t>
            </a:r>
            <a:endParaRPr lang="en-US" sz="1500" dirty="0"/>
          </a:p>
        </p:txBody>
      </p:sp>
      <p:pic>
        <p:nvPicPr>
          <p:cNvPr id="6" name="Image 0" descr="https://osspub.smallppt.com/uploadFile/template/20240606182011A0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155" y="1155848"/>
            <a:ext cx="914400" cy="9144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32574" y="2029482"/>
            <a:ext cx="2468880" cy="74237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Εισαγωγή στην εργομετρική αξιολόγηση για νέους αθλητές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32808" y="2725453"/>
            <a:ext cx="2468880" cy="25719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εργομετρική αξιολόγηση παρέχει κρίσιμες πληροφορίες για την απόδοση και την εξέλιξη των νεαρών ποδοσφαιριστών.</a:t>
            </a:r>
            <a:endParaRPr lang="el-G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Βοηθά στην ανίχνευση ταλέντων, </a:t>
            </a: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παρακινεί και αναπτύσσει την υπευθυνότητα του αθλητή, προσφέρει κίνητρα για ενεργοποίηση και </a:t>
            </a: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δραστηριοποίηση με στόχο την προσωπική βελτίωση </a:t>
            </a:r>
          </a:p>
          <a:p>
            <a:endParaRPr lang="el-G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375"/>
              </a:spcBef>
            </a:pP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3337135" y="2073485"/>
            <a:ext cx="246888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Σημασία της εργομετρικής αξιολόγησης στην ανάπτυξη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3337560" y="2751978"/>
            <a:ext cx="2468880" cy="318753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εξατομίκευση προπονητικών προγραμμάτων βασίζεται στην εργομετρική αξιολόγηση για τη βελτίωση των αθλητικών ικανοτήτων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.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Η εργομετρική αξιολόγηση εντοπίζει δυνατά και αδύνατα σημεία</a:t>
            </a:r>
          </a:p>
          <a:p>
            <a:pPr algn="l"/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Προσφέρει πολύτιμες πληροφορίες στην καθοδήγηση-ρύθμιση της προπονητικής διαδικασίας,</a:t>
            </a: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συμβάλει στην πρόληψη και αντιμετώπιση τραυματισμών,</a:t>
            </a:r>
          </a:p>
          <a:p>
            <a:endParaRPr lang="el-G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endParaRPr lang="el-G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375"/>
              </a:spcBef>
            </a:pPr>
            <a:endParaRPr lang="en-US" sz="1500" dirty="0"/>
          </a:p>
        </p:txBody>
      </p:sp>
      <p:pic>
        <p:nvPicPr>
          <p:cNvPr id="11" name="Image 1" descr="https://osspub.smallppt.com/uploadFile/template/20240606182022A0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375" y="1156806"/>
            <a:ext cx="914400" cy="9144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042312" y="2132043"/>
            <a:ext cx="2468880" cy="74237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Ο ρόλος του PHV στην απόδοση των ποδοσφαιριστών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6042312" y="2808580"/>
            <a:ext cx="2468880" cy="1515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κατα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νόηση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του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PHV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(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Peak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Height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Velocity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)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είναι καθοριστική για την προσαρμογή προπονητικών στρατηγικών στις αναπτυξιακές φάσεις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.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</a:t>
            </a:r>
          </a:p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Πριν το 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PHV (Pre-PHV phase)</a:t>
            </a:r>
            <a:endParaRPr lang="el-GR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Κατά το 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PHV (Circa-PHV phase)</a:t>
            </a:r>
            <a:endParaRPr lang="el-GR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Μετά το 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PHV (Post-PHV phase)</a:t>
            </a:r>
          </a:p>
        </p:txBody>
      </p:sp>
      <p:pic>
        <p:nvPicPr>
          <p:cNvPr id="14" name="Image 2" descr="https://osspub.smallppt.com/uploadFile/template/20240606182028A08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595" y="1199944"/>
            <a:ext cx="914400" cy="82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osspub.smallppt.com/uploadFile/template/20240606175025A914.jpg"/>
          <p:cNvPicPr>
            <a:picLocks noChangeAspect="1"/>
          </p:cNvPicPr>
          <p:nvPr/>
        </p:nvPicPr>
        <p:blipFill>
          <a:blip r:embed="rId3"/>
          <a:srcRect t="11538" b="45727"/>
          <a:stretch/>
        </p:blipFill>
        <p:spPr>
          <a:xfrm>
            <a:off x="0" y="0"/>
            <a:ext cx="9144000" cy="218815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2188159"/>
          </a:xfrm>
          <a:custGeom>
            <a:avLst/>
            <a:gdLst/>
            <a:ahLst/>
            <a:cxnLst/>
            <a:rect l="l" t="t" r="r" b="b"/>
            <a:pathLst>
              <a:path w="9144000" h="2188159">
                <a:moveTo>
                  <a:pt x="0" y="0"/>
                </a:moveTo>
                <a:lnTo>
                  <a:pt x="9144000" y="0"/>
                </a:lnTo>
                <a:lnTo>
                  <a:pt x="9144000" y="2188159"/>
                </a:lnTo>
                <a:lnTo>
                  <a:pt x="0" y="218815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096715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0"/>
                </a:moveTo>
                <a:lnTo>
                  <a:pt x="9144000" y="0"/>
                </a:lnTo>
                <a:lnTo>
                  <a:pt x="9144000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/>
          <p:cNvSpPr/>
          <p:nvPr/>
        </p:nvSpPr>
        <p:spPr>
          <a:xfrm>
            <a:off x="914400" y="3321188"/>
            <a:ext cx="8229600" cy="4928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4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Βασικές Παράμετροι Εργομετρικής Αξιολόγησης</a:t>
            </a:r>
            <a:endParaRPr lang="en-US" sz="15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64E9EA3-2723-5426-5D64-A8F6FC741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5" y="0"/>
            <a:ext cx="5268232" cy="21052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19758" y="0"/>
            <a:ext cx="1923898" cy="5143500"/>
          </a:xfrm>
          <a:custGeom>
            <a:avLst/>
            <a:gdLst/>
            <a:ahLst/>
            <a:cxnLst/>
            <a:rect l="l" t="t" r="r" b="b"/>
            <a:pathLst>
              <a:path w="1923898" h="5143500">
                <a:moveTo>
                  <a:pt x="0" y="0"/>
                </a:moveTo>
                <a:lnTo>
                  <a:pt x="1923898" y="0"/>
                </a:lnTo>
                <a:lnTo>
                  <a:pt x="1923898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7219758" y="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4" name="Shape 2"/>
          <p:cNvSpPr/>
          <p:nvPr/>
        </p:nvSpPr>
        <p:spPr>
          <a:xfrm>
            <a:off x="7219758" y="1283732"/>
            <a:ext cx="1924242" cy="3859768"/>
          </a:xfrm>
          <a:custGeom>
            <a:avLst/>
            <a:gdLst/>
            <a:ahLst/>
            <a:cxnLst/>
            <a:rect l="l" t="t" r="r" b="b"/>
            <a:pathLst>
              <a:path w="1924242" h="3859768">
                <a:moveTo>
                  <a:pt x="0" y="0"/>
                </a:moveTo>
                <a:lnTo>
                  <a:pt x="1924242" y="0"/>
                </a:lnTo>
                <a:lnTo>
                  <a:pt x="1924242" y="3859768"/>
                </a:lnTo>
                <a:lnTo>
                  <a:pt x="0" y="3859768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6" name="Shape 3"/>
          <p:cNvSpPr/>
          <p:nvPr/>
        </p:nvSpPr>
        <p:spPr>
          <a:xfrm>
            <a:off x="0" y="4690666"/>
            <a:ext cx="868680" cy="448475"/>
          </a:xfrm>
          <a:custGeom>
            <a:avLst/>
            <a:gdLst/>
            <a:ahLst/>
            <a:cxnLst/>
            <a:rect l="l" t="t" r="r" b="b"/>
            <a:pathLst>
              <a:path w="868680" h="448475">
                <a:moveTo>
                  <a:pt x="0" y="0"/>
                </a:moveTo>
                <a:lnTo>
                  <a:pt x="868680" y="0"/>
                </a:lnTo>
                <a:lnTo>
                  <a:pt x="868680" y="448475"/>
                </a:lnTo>
                <a:lnTo>
                  <a:pt x="0" y="448475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7" name="Shape 4"/>
          <p:cNvSpPr/>
          <p:nvPr/>
        </p:nvSpPr>
        <p:spPr>
          <a:xfrm>
            <a:off x="0" y="4686300"/>
            <a:ext cx="1554480" cy="457200"/>
          </a:xfrm>
          <a:custGeom>
            <a:avLst/>
            <a:gdLst/>
            <a:ahLst/>
            <a:cxnLst/>
            <a:rect l="l" t="t" r="r" b="b"/>
            <a:pathLst>
              <a:path w="1554480" h="457200">
                <a:moveTo>
                  <a:pt x="359756" y="0"/>
                </a:moveTo>
                <a:lnTo>
                  <a:pt x="1554480" y="0"/>
                </a:lnTo>
                <a:lnTo>
                  <a:pt x="1194724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8" name="Shape 5"/>
          <p:cNvSpPr/>
          <p:nvPr/>
        </p:nvSpPr>
        <p:spPr>
          <a:xfrm>
            <a:off x="580151" y="1023432"/>
            <a:ext cx="0" cy="2578485"/>
          </a:xfrm>
          <a:custGeom>
            <a:avLst/>
            <a:gdLst/>
            <a:ahLst/>
            <a:cxnLst/>
            <a:rect l="l" t="t" r="r" b="b"/>
            <a:pathLst>
              <a:path h="2578485">
                <a:moveTo>
                  <a:pt x="0" y="0"/>
                </a:moveTo>
                <a:lnTo>
                  <a:pt x="0" y="2578485"/>
                </a:lnTo>
              </a:path>
            </a:pathLst>
          </a:custGeom>
          <a:noFill/>
          <a:ln w="28575">
            <a:solidFill>
              <a:srgbClr val="9FFF24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689140" y="1007626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0" name="Shape 7"/>
          <p:cNvSpPr/>
          <p:nvPr/>
        </p:nvSpPr>
        <p:spPr>
          <a:xfrm>
            <a:off x="3396934" y="1023432"/>
            <a:ext cx="0" cy="2578485"/>
          </a:xfrm>
          <a:custGeom>
            <a:avLst/>
            <a:gdLst/>
            <a:ahLst/>
            <a:cxnLst/>
            <a:rect l="l" t="t" r="r" b="b"/>
            <a:pathLst>
              <a:path h="2578485">
                <a:moveTo>
                  <a:pt x="0" y="0"/>
                </a:moveTo>
                <a:lnTo>
                  <a:pt x="0" y="2578485"/>
                </a:lnTo>
              </a:path>
            </a:pathLst>
          </a:custGeom>
          <a:noFill/>
          <a:ln w="28575">
            <a:solidFill>
              <a:srgbClr val="9FFF24"/>
            </a:solidFill>
            <a:prstDash val="solid"/>
            <a:headEnd type="none"/>
            <a:tailEnd type="none"/>
          </a:ln>
        </p:spPr>
      </p:sp>
      <p:sp>
        <p:nvSpPr>
          <p:cNvPr id="11" name="Shape 8"/>
          <p:cNvSpPr/>
          <p:nvPr/>
        </p:nvSpPr>
        <p:spPr>
          <a:xfrm>
            <a:off x="3505923" y="1007626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2" name="Text 9"/>
          <p:cNvSpPr/>
          <p:nvPr/>
        </p:nvSpPr>
        <p:spPr>
          <a:xfrm>
            <a:off x="872020" y="914443"/>
            <a:ext cx="2286000" cy="38164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Ηλικία 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3688372" y="914400"/>
            <a:ext cx="2286000" cy="59125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Σύσταση Σώματος</a:t>
            </a:r>
          </a:p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 Λίπους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689140" y="2179801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5" name="Shape 12"/>
          <p:cNvSpPr/>
          <p:nvPr/>
        </p:nvSpPr>
        <p:spPr>
          <a:xfrm>
            <a:off x="3505923" y="2179801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6" name="Text 13"/>
          <p:cNvSpPr/>
          <p:nvPr/>
        </p:nvSpPr>
        <p:spPr>
          <a:xfrm>
            <a:off x="872020" y="2087597"/>
            <a:ext cx="2286000" cy="36760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Βάρος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3688372" y="2087554"/>
            <a:ext cx="2286000" cy="36760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BMI</a:t>
            </a:r>
            <a:endParaRPr lang="en-US" sz="1500" dirty="0"/>
          </a:p>
        </p:txBody>
      </p:sp>
      <p:sp>
        <p:nvSpPr>
          <p:cNvPr id="18" name="Shape 15"/>
          <p:cNvSpPr/>
          <p:nvPr/>
        </p:nvSpPr>
        <p:spPr>
          <a:xfrm>
            <a:off x="689140" y="335197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9" name="Shape 16"/>
          <p:cNvSpPr/>
          <p:nvPr/>
        </p:nvSpPr>
        <p:spPr>
          <a:xfrm>
            <a:off x="3505923" y="335197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0" name="Text 17"/>
          <p:cNvSpPr/>
          <p:nvPr/>
        </p:nvSpPr>
        <p:spPr>
          <a:xfrm>
            <a:off x="872020" y="3259772"/>
            <a:ext cx="2286000" cy="36760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Ύψος / καθιστό Ύψος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3688372" y="3259730"/>
            <a:ext cx="2286000" cy="36760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BMR</a:t>
            </a:r>
            <a:endParaRPr lang="en-US" sz="15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44C0F7-21F9-7070-F5C1-2E6126D73469}"/>
              </a:ext>
            </a:extLst>
          </p:cNvPr>
          <p:cNvSpPr txBox="1"/>
          <p:nvPr/>
        </p:nvSpPr>
        <p:spPr>
          <a:xfrm>
            <a:off x="868680" y="303062"/>
            <a:ext cx="481873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16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ΣΩΜΑΤΟΜΕΤΡΙΚΑ &amp; ΔΕΙΚΤΕΣ ΥΓΕΙΑΣ</a:t>
            </a:r>
          </a:p>
        </p:txBody>
      </p:sp>
      <p:pic>
        <p:nvPicPr>
          <p:cNvPr id="23" name="object 4">
            <a:extLst>
              <a:ext uri="{FF2B5EF4-FFF2-40B4-BE49-F238E27FC236}">
                <a16:creationId xmlns:a16="http://schemas.microsoft.com/office/drawing/2014/main" id="{8C96E76C-5988-7978-143A-A612AC36BD2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5040" y="888247"/>
            <a:ext cx="2099118" cy="2765987"/>
          </a:xfrm>
          <a:prstGeom prst="rect">
            <a:avLst/>
          </a:prstGeom>
        </p:spPr>
      </p:pic>
      <p:pic>
        <p:nvPicPr>
          <p:cNvPr id="24" name="object 4">
            <a:extLst>
              <a:ext uri="{FF2B5EF4-FFF2-40B4-BE49-F238E27FC236}">
                <a16:creationId xmlns:a16="http://schemas.microsoft.com/office/drawing/2014/main" id="{6E9C3A1D-035E-F65E-8CA0-32A5E46B65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4158" y="0"/>
            <a:ext cx="1009498" cy="1283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6137C4-390F-291D-71EA-E8A5D7176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osspub.smallppt.com/uploadFile/template/20240606175025A914.jpg">
            <a:extLst>
              <a:ext uri="{FF2B5EF4-FFF2-40B4-BE49-F238E27FC236}">
                <a16:creationId xmlns:a16="http://schemas.microsoft.com/office/drawing/2014/main" id="{1129CCB7-D4A1-4D73-7239-F4CAC5E692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38" b="45727"/>
          <a:stretch/>
        </p:blipFill>
        <p:spPr>
          <a:xfrm>
            <a:off x="0" y="0"/>
            <a:ext cx="9144000" cy="2188155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94E1A676-0B12-CF62-EB57-012424C43048}"/>
              </a:ext>
            </a:extLst>
          </p:cNvPr>
          <p:cNvSpPr/>
          <p:nvPr/>
        </p:nvSpPr>
        <p:spPr>
          <a:xfrm>
            <a:off x="0" y="0"/>
            <a:ext cx="9144000" cy="2188159"/>
          </a:xfrm>
          <a:custGeom>
            <a:avLst/>
            <a:gdLst/>
            <a:ahLst/>
            <a:cxnLst/>
            <a:rect l="l" t="t" r="r" b="b"/>
            <a:pathLst>
              <a:path w="9144000" h="2188159">
                <a:moveTo>
                  <a:pt x="0" y="0"/>
                </a:moveTo>
                <a:lnTo>
                  <a:pt x="9144000" y="0"/>
                </a:lnTo>
                <a:lnTo>
                  <a:pt x="9144000" y="2188159"/>
                </a:lnTo>
                <a:lnTo>
                  <a:pt x="0" y="218815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/>
        </p:spPr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3CD73A36-A3EF-41BD-92F9-823D4FBE2DBB}"/>
              </a:ext>
            </a:extLst>
          </p:cNvPr>
          <p:cNvSpPr/>
          <p:nvPr/>
        </p:nvSpPr>
        <p:spPr>
          <a:xfrm>
            <a:off x="0" y="2096715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0"/>
                </a:moveTo>
                <a:lnTo>
                  <a:pt x="9144000" y="0"/>
                </a:lnTo>
                <a:lnTo>
                  <a:pt x="9144000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A86E32C8-91E1-2B1D-B3D5-666BD5F7560A}"/>
              </a:ext>
            </a:extLst>
          </p:cNvPr>
          <p:cNvSpPr/>
          <p:nvPr/>
        </p:nvSpPr>
        <p:spPr>
          <a:xfrm>
            <a:off x="2946400" y="3321188"/>
            <a:ext cx="6197600" cy="4928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4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</a:t>
            </a:r>
            <a:r>
              <a:rPr lang="el-GR" sz="2400" b="1" dirty="0" err="1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ελματογράφημα</a:t>
            </a:r>
            <a:endParaRPr lang="en-US" sz="1500" dirty="0"/>
          </a:p>
        </p:txBody>
      </p:sp>
      <p:pic>
        <p:nvPicPr>
          <p:cNvPr id="2050" name="Picture 2" descr="Πελματογράφημα για την Ερμηνεία των Επώδυνων Συμπτωμάτων">
            <a:extLst>
              <a:ext uri="{FF2B5EF4-FFF2-40B4-BE49-F238E27FC236}">
                <a16:creationId xmlns:a16="http://schemas.microsoft.com/office/drawing/2014/main" id="{4197934C-9E29-95CB-5B41-77F2390D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56" y="28575"/>
            <a:ext cx="4654487" cy="206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7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713171" y="0"/>
            <a:ext cx="182880" cy="5143500"/>
          </a:xfrm>
          <a:custGeom>
            <a:avLst/>
            <a:gdLst/>
            <a:ahLst/>
            <a:cxnLst/>
            <a:rect l="l" t="t" r="r" b="b"/>
            <a:pathLst>
              <a:path w="182880" h="5143500">
                <a:moveTo>
                  <a:pt x="0" y="0"/>
                </a:moveTo>
                <a:lnTo>
                  <a:pt x="182880" y="0"/>
                </a:lnTo>
                <a:lnTo>
                  <a:pt x="18288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188720"/>
            <a:ext cx="182880" cy="3954780"/>
          </a:xfrm>
          <a:custGeom>
            <a:avLst/>
            <a:gdLst/>
            <a:ahLst/>
            <a:cxnLst/>
            <a:rect l="l" t="t" r="r" b="b"/>
            <a:pathLst>
              <a:path w="182880" h="3954780">
                <a:moveTo>
                  <a:pt x="0" y="0"/>
                </a:moveTo>
                <a:lnTo>
                  <a:pt x="182880" y="0"/>
                </a:lnTo>
                <a:lnTo>
                  <a:pt x="182880" y="3954780"/>
                </a:lnTo>
                <a:lnTo>
                  <a:pt x="0" y="39547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74320"/>
            <a:ext cx="4817094" cy="4927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▰ </a:t>
            </a:r>
            <a:r>
              <a:rPr lang="el-GR" sz="24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🔍 </a:t>
            </a:r>
            <a:r>
              <a:rPr lang="el-GR" sz="2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Γιατί είναι σημαντικό</a:t>
            </a:r>
            <a:r>
              <a:rPr lang="el-GR" sz="24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;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713197" y="854756"/>
            <a:ext cx="4572000" cy="3916457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Πρόληψη τραυματισμών: </a:t>
            </a: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Αναγνωρίζονται έγκαιρα βιομηχανικές αποκλίσεις που μπορεί να οδηγήσουν σε τραυματισμούς, ιδίως σε αθλητές ή άτομα με αυξημένη σωματική καταπόνηση.</a:t>
            </a:r>
          </a:p>
          <a:p>
            <a:endParaRPr lang="el-GR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Αξιολόγηση στάσης σώματος: </a:t>
            </a: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Πολλά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μυοσκελετικά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προβλήματα (όπως πόνοι στη μέση, τα γόνατα ή τον αυχένα) ξεκινούν από τη λανθασμένη κατανομή των φορτίων στα πέλματα.</a:t>
            </a:r>
          </a:p>
          <a:p>
            <a:endParaRPr lang="el-GR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Αξιολόγηση απόδοσης σε αθλητές: </a:t>
            </a: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Η καταγραφή του τρόπου που "δουλεύει" το πέλμα κατά την κίνηση συμβάλλει στην ανάλυση και βελτίωση της τεχνικής και της απόδοσης.</a:t>
            </a:r>
          </a:p>
          <a:p>
            <a:endParaRPr lang="el-GR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Διάγνωση παθολογιών: </a:t>
            </a: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Παθήσεις όπως πλατυποδία,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κοιλοποδία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, πρηνισμός ή υπτιασμός μπορούν να αναγνωριστούν και να αντιμετωπιστούν νωρίς.</a:t>
            </a:r>
          </a:p>
          <a:p>
            <a:endParaRPr lang="el-GR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Εξατομίκευση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ορθωτικών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πελμάτων: </a:t>
            </a:r>
          </a:p>
          <a:p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Τα αποτελέσματα του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πελματογραφήματος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αξιοποιούνται για τη δημιουργία εξατομικευμένων </a:t>
            </a:r>
            <a:r>
              <a:rPr lang="el-GR" sz="110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ορθωτικών</a:t>
            </a:r>
            <a:r>
              <a:rPr lang="el-GR" sz="11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πάτων που βελτιώνουν τη στήριξη και τη λειτουργικότητα των ποδιών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53364" y="950533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11" name="Shape 8"/>
          <p:cNvSpPr/>
          <p:nvPr/>
        </p:nvSpPr>
        <p:spPr>
          <a:xfrm>
            <a:off x="545048" y="180181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14" name="Shape 11"/>
          <p:cNvSpPr/>
          <p:nvPr/>
        </p:nvSpPr>
        <p:spPr>
          <a:xfrm>
            <a:off x="519414" y="259920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pic>
        <p:nvPicPr>
          <p:cNvPr id="3074" name="Picture 2" descr="Πελματογράφημα">
            <a:extLst>
              <a:ext uri="{FF2B5EF4-FFF2-40B4-BE49-F238E27FC236}">
                <a16:creationId xmlns:a16="http://schemas.microsoft.com/office/drawing/2014/main" id="{C76FC1BB-1ED8-F9FD-1021-9740472BC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51" y="0"/>
            <a:ext cx="32439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1">
            <a:extLst>
              <a:ext uri="{FF2B5EF4-FFF2-40B4-BE49-F238E27FC236}">
                <a16:creationId xmlns:a16="http://schemas.microsoft.com/office/drawing/2014/main" id="{D884C5DF-4DEE-B1A7-3A8E-1D822112EB89}"/>
              </a:ext>
            </a:extLst>
          </p:cNvPr>
          <p:cNvSpPr/>
          <p:nvPr/>
        </p:nvSpPr>
        <p:spPr>
          <a:xfrm>
            <a:off x="553364" y="330413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A69EA816-4128-66CC-5B6D-1C4921F77933}"/>
              </a:ext>
            </a:extLst>
          </p:cNvPr>
          <p:cNvSpPr/>
          <p:nvPr/>
        </p:nvSpPr>
        <p:spPr>
          <a:xfrm>
            <a:off x="545048" y="4014241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lnTo>
                  <a:pt x="0" y="91440"/>
                </a:lnTo>
                <a:lnTo>
                  <a:pt x="91440" y="182880"/>
                </a:lnTo>
                <a:lnTo>
                  <a:pt x="18288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9FFF24"/>
          </a:solidFill>
          <a:ln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C7516-58EF-00DF-63CB-AC7A0BCC0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osspub.smallppt.com/uploadFile/template/20240606175025A914.jpg">
            <a:extLst>
              <a:ext uri="{FF2B5EF4-FFF2-40B4-BE49-F238E27FC236}">
                <a16:creationId xmlns:a16="http://schemas.microsoft.com/office/drawing/2014/main" id="{37F4D317-5B72-D210-765E-CE01A3B2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38" b="45727"/>
          <a:stretch/>
        </p:blipFill>
        <p:spPr>
          <a:xfrm>
            <a:off x="0" y="0"/>
            <a:ext cx="9144000" cy="2188155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D974DED0-CA16-D079-4416-9D3E19F2B209}"/>
              </a:ext>
            </a:extLst>
          </p:cNvPr>
          <p:cNvSpPr/>
          <p:nvPr/>
        </p:nvSpPr>
        <p:spPr>
          <a:xfrm>
            <a:off x="0" y="0"/>
            <a:ext cx="9144000" cy="2188159"/>
          </a:xfrm>
          <a:custGeom>
            <a:avLst/>
            <a:gdLst/>
            <a:ahLst/>
            <a:cxnLst/>
            <a:rect l="l" t="t" r="r" b="b"/>
            <a:pathLst>
              <a:path w="9144000" h="2188159">
                <a:moveTo>
                  <a:pt x="0" y="0"/>
                </a:moveTo>
                <a:lnTo>
                  <a:pt x="9144000" y="0"/>
                </a:lnTo>
                <a:lnTo>
                  <a:pt x="9144000" y="2188159"/>
                </a:lnTo>
                <a:lnTo>
                  <a:pt x="0" y="218815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/>
        </p:spPr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BC008867-6F62-23FE-452C-80FB9CBC149A}"/>
              </a:ext>
            </a:extLst>
          </p:cNvPr>
          <p:cNvSpPr/>
          <p:nvPr/>
        </p:nvSpPr>
        <p:spPr>
          <a:xfrm>
            <a:off x="0" y="2096715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0"/>
                </a:moveTo>
                <a:lnTo>
                  <a:pt x="9144000" y="0"/>
                </a:lnTo>
                <a:lnTo>
                  <a:pt x="9144000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FFF24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95096CDF-1259-D274-3550-0106921B5712}"/>
              </a:ext>
            </a:extLst>
          </p:cNvPr>
          <p:cNvSpPr/>
          <p:nvPr/>
        </p:nvSpPr>
        <p:spPr>
          <a:xfrm>
            <a:off x="6299654" y="2494771"/>
            <a:ext cx="3468914" cy="4928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l-GR" sz="24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l-GR" sz="2400" b="1" dirty="0">
                <a:solidFill>
                  <a:srgbClr val="9FFF24"/>
                </a:solidFill>
                <a:latin typeface="Arial" pitchFamily="34" charset="0"/>
                <a:cs typeface="Arial" pitchFamily="34" charset="-120"/>
              </a:rPr>
              <a:t>Ευκινησία  </a:t>
            </a:r>
            <a:endParaRPr lang="en-US" sz="2400" b="1" dirty="0">
              <a:solidFill>
                <a:srgbClr val="9FFF24"/>
              </a:solidFill>
              <a:latin typeface="Arial" pitchFamily="34" charset="0"/>
              <a:cs typeface="Arial" pitchFamily="34" charset="-120"/>
            </a:endParaRPr>
          </a:p>
        </p:txBody>
      </p:sp>
      <p:pic>
        <p:nvPicPr>
          <p:cNvPr id="4098" name="Picture 2" descr="Sit and Reach Flexibility Test">
            <a:extLst>
              <a:ext uri="{FF2B5EF4-FFF2-40B4-BE49-F238E27FC236}">
                <a16:creationId xmlns:a16="http://schemas.microsoft.com/office/drawing/2014/main" id="{1AFDCE93-F6B5-E1B7-0DF7-52C58DCC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-4"/>
            <a:ext cx="2486025" cy="20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Y balance test (YBT) - Fisicalcoach">
            <a:extLst>
              <a:ext uri="{FF2B5EF4-FFF2-40B4-BE49-F238E27FC236}">
                <a16:creationId xmlns:a16="http://schemas.microsoft.com/office/drawing/2014/main" id="{11B8DC77-DA05-B653-F38C-59AFDFFD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438400" cy="20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99801-A293-78DA-B883-8ECBE143B43D}"/>
              </a:ext>
            </a:extLst>
          </p:cNvPr>
          <p:cNvSpPr txBox="1"/>
          <p:nvPr/>
        </p:nvSpPr>
        <p:spPr>
          <a:xfrm>
            <a:off x="391886" y="3323771"/>
            <a:ext cx="4180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>
                <a:solidFill>
                  <a:schemeClr val="bg1"/>
                </a:solidFill>
              </a:rPr>
              <a:t>Η ευλυγισία (</a:t>
            </a:r>
            <a:r>
              <a:rPr lang="el-GR" sz="1600" dirty="0" err="1">
                <a:solidFill>
                  <a:schemeClr val="bg1"/>
                </a:solidFill>
              </a:rPr>
              <a:t>flexibility</a:t>
            </a:r>
            <a:r>
              <a:rPr lang="el-GR" sz="1600" dirty="0">
                <a:solidFill>
                  <a:schemeClr val="bg1"/>
                </a:solidFill>
              </a:rPr>
              <a:t>) είναι η ικανότητα μιας άρθρωσης ή ομάδας αρθρώσεων να εκτελεί κινήσεις με το μέγιστο δυνατό εύρος κίνησης (ROM – </a:t>
            </a:r>
            <a:r>
              <a:rPr lang="el-GR" sz="1600" dirty="0" err="1">
                <a:solidFill>
                  <a:schemeClr val="bg1"/>
                </a:solidFill>
              </a:rPr>
              <a:t>Range</a:t>
            </a:r>
            <a:r>
              <a:rPr lang="el-GR" sz="1600" dirty="0">
                <a:solidFill>
                  <a:schemeClr val="bg1"/>
                </a:solidFill>
              </a:rPr>
              <a:t> of </a:t>
            </a:r>
            <a:r>
              <a:rPr lang="el-GR" sz="1600" dirty="0" err="1">
                <a:solidFill>
                  <a:schemeClr val="bg1"/>
                </a:solidFill>
              </a:rPr>
              <a:t>Motion</a:t>
            </a:r>
            <a:r>
              <a:rPr lang="el-GR" sz="1600" dirty="0">
                <a:solidFill>
                  <a:schemeClr val="bg1"/>
                </a:solidFill>
              </a:rPr>
              <a:t>), χωρίς πόνο ή περιορισμούς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DED16-2021-61C6-DC00-7FAC686A8A0B}"/>
              </a:ext>
            </a:extLst>
          </p:cNvPr>
          <p:cNvSpPr txBox="1"/>
          <p:nvPr/>
        </p:nvSpPr>
        <p:spPr>
          <a:xfrm>
            <a:off x="1109889" y="2482593"/>
            <a:ext cx="195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9FF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Ευλυγισία</a:t>
            </a:r>
            <a:endParaRPr lang="el-GR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A99ED-E4A3-7B48-96E5-2735A0AE6FDD}"/>
              </a:ext>
            </a:extLst>
          </p:cNvPr>
          <p:cNvSpPr txBox="1"/>
          <p:nvPr/>
        </p:nvSpPr>
        <p:spPr>
          <a:xfrm>
            <a:off x="5087257" y="3323771"/>
            <a:ext cx="4056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Η ευκινησία είναι η ικανότητα μιας άρθρωσης να κινείται ενεργητικά και ελεγχόμενα σε πλήρες εύρος κίνησης (ROM), με τη συνεργασία του </a:t>
            </a:r>
            <a:r>
              <a:rPr lang="el-GR" sz="1600" dirty="0" err="1">
                <a:solidFill>
                  <a:schemeClr val="bg1"/>
                </a:solidFill>
              </a:rPr>
              <a:t>νευρομυϊκού</a:t>
            </a:r>
            <a:r>
              <a:rPr lang="el-GR" sz="1600" dirty="0">
                <a:solidFill>
                  <a:schemeClr val="bg1"/>
                </a:solidFill>
              </a:rPr>
              <a:t> συστήματος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104" name="Picture 8" descr="5-0-5 Agility Test">
            <a:extLst>
              <a:ext uri="{FF2B5EF4-FFF2-40B4-BE49-F238E27FC236}">
                <a16:creationId xmlns:a16="http://schemas.microsoft.com/office/drawing/2014/main" id="{268F7C94-3407-79DA-B3F7-5812C43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0"/>
            <a:ext cx="2133601" cy="20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-Test of Agility">
            <a:extLst>
              <a:ext uri="{FF2B5EF4-FFF2-40B4-BE49-F238E27FC236}">
                <a16:creationId xmlns:a16="http://schemas.microsoft.com/office/drawing/2014/main" id="{9C0629BB-3F74-1ED0-4020-171DA6814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"/>
            <a:ext cx="2085975" cy="210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1774</Words>
  <Application>Microsoft Office PowerPoint</Application>
  <PresentationFormat>Προβολή στην οθόνη (16:9)</PresentationFormat>
  <Paragraphs>275</Paragraphs>
  <Slides>35</Slides>
  <Notes>35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1" baseType="lpstr">
      <vt:lpstr>Arial</vt:lpstr>
      <vt:lpstr>Calibri</vt:lpstr>
      <vt:lpstr>Mark Pro</vt:lpstr>
      <vt:lpstr>Montserrat</vt:lpstr>
      <vt:lpstr>Segoe UI Emoji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74</cp:revision>
  <dcterms:created xsi:type="dcterms:W3CDTF">2025-06-14T13:25:38Z</dcterms:created>
  <dcterms:modified xsi:type="dcterms:W3CDTF">2025-06-15T04:22:35Z</dcterms:modified>
</cp:coreProperties>
</file>